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2" r:id="rId2"/>
    <p:sldId id="306" r:id="rId3"/>
    <p:sldId id="325" r:id="rId4"/>
    <p:sldId id="292" r:id="rId5"/>
    <p:sldId id="274" r:id="rId6"/>
    <p:sldId id="275" r:id="rId7"/>
    <p:sldId id="320" r:id="rId8"/>
    <p:sldId id="321" r:id="rId9"/>
    <p:sldId id="276" r:id="rId10"/>
    <p:sldId id="277" r:id="rId11"/>
    <p:sldId id="278" r:id="rId12"/>
    <p:sldId id="322" r:id="rId13"/>
    <p:sldId id="288" r:id="rId14"/>
    <p:sldId id="361" r:id="rId15"/>
    <p:sldId id="367" r:id="rId16"/>
    <p:sldId id="369" r:id="rId17"/>
    <p:sldId id="368" r:id="rId18"/>
    <p:sldId id="366" r:id="rId19"/>
    <p:sldId id="375" r:id="rId20"/>
    <p:sldId id="376" r:id="rId21"/>
    <p:sldId id="372" r:id="rId22"/>
    <p:sldId id="356" r:id="rId23"/>
    <p:sldId id="357" r:id="rId24"/>
    <p:sldId id="374" r:id="rId25"/>
    <p:sldId id="362" r:id="rId26"/>
    <p:sldId id="293" r:id="rId27"/>
    <p:sldId id="295" r:id="rId28"/>
    <p:sldId id="296" r:id="rId29"/>
    <p:sldId id="297" r:id="rId30"/>
    <p:sldId id="299" r:id="rId31"/>
    <p:sldId id="298" r:id="rId32"/>
    <p:sldId id="302" r:id="rId33"/>
    <p:sldId id="263" r:id="rId34"/>
    <p:sldId id="370" r:id="rId35"/>
    <p:sldId id="257" r:id="rId36"/>
    <p:sldId id="371" r:id="rId37"/>
    <p:sldId id="266" r:id="rId38"/>
    <p:sldId id="268" r:id="rId39"/>
    <p:sldId id="269" r:id="rId40"/>
    <p:sldId id="270" r:id="rId41"/>
    <p:sldId id="267" r:id="rId42"/>
    <p:sldId id="271" r:id="rId43"/>
    <p:sldId id="317" r:id="rId44"/>
    <p:sldId id="282" r:id="rId45"/>
    <p:sldId id="318" r:id="rId46"/>
    <p:sldId id="316" r:id="rId47"/>
    <p:sldId id="309" r:id="rId48"/>
    <p:sldId id="329" r:id="rId49"/>
  </p:sldIdLst>
  <p:sldSz cx="9144000" cy="6858000" type="screen4x3"/>
  <p:notesSz cx="6797675" cy="98726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979" y="28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B4138-28B9-4438-BAB5-966784829B6A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B4B52-435B-47F8-BDC9-A3866C2F513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95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4B52-435B-47F8-BDC9-A3866C2F5136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29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4B52-435B-47F8-BDC9-A3866C2F5136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28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D3468-DD22-46F7-B689-4571FC15E6EF}" type="datetimeFigureOut">
              <a:rPr lang="fr-FR" smtClean="0"/>
              <a:pPr/>
              <a:t>16/09/2015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E084-BB8E-40D7-BB19-16F6C1EE613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26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0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5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oleObject" Target="../embeddings/oleObject16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7.bin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34.wmf"/><Relationship Id="rId9" Type="http://schemas.openxmlformats.org/officeDocument/2006/relationships/image" Target="../media/image29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8.wmf"/><Relationship Id="rId11" Type="http://schemas.openxmlformats.org/officeDocument/2006/relationships/image" Target="../media/image51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oleObject" Target="../embeddings/oleObject25.bin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.png"/><Relationship Id="rId5" Type="http://schemas.openxmlformats.org/officeDocument/2006/relationships/image" Target="../media/image54.png"/><Relationship Id="rId4" Type="http://schemas.openxmlformats.org/officeDocument/2006/relationships/image" Target="../media/image52.wmf"/><Relationship Id="rId9" Type="http://schemas.openxmlformats.org/officeDocument/2006/relationships/image" Target="../media/image53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8.png"/><Relationship Id="rId4" Type="http://schemas.openxmlformats.org/officeDocument/2006/relationships/image" Target="../media/image5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2.png"/><Relationship Id="rId4" Type="http://schemas.openxmlformats.org/officeDocument/2006/relationships/image" Target="../media/image61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3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3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34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76.png"/><Relationship Id="rId4" Type="http://schemas.openxmlformats.org/officeDocument/2006/relationships/image" Target="../media/image75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78.jpe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82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8.png"/><Relationship Id="rId4" Type="http://schemas.openxmlformats.org/officeDocument/2006/relationships/image" Target="../media/image5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520" y="1340768"/>
            <a:ext cx="8204448" cy="2808312"/>
          </a:xfrm>
        </p:spPr>
        <p:txBody>
          <a:bodyPr>
            <a:normAutofit/>
          </a:bodyPr>
          <a:lstStyle/>
          <a:p>
            <a:r>
              <a:rPr lang="fr-FR" dirty="0" smtClean="0"/>
              <a:t>Introduction:</a:t>
            </a:r>
            <a:br>
              <a:rPr lang="fr-FR" dirty="0" smtClean="0"/>
            </a:br>
            <a:r>
              <a:rPr lang="fr-FR" dirty="0" smtClean="0"/>
              <a:t>Unités - Incertitudes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Chap</a:t>
            </a:r>
            <a:r>
              <a:rPr lang="fr-FR" dirty="0" smtClean="0"/>
              <a:t> I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457200" y="1257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Evolution </a:t>
            </a:r>
            <a:r>
              <a:rPr lang="fr-FR" sz="4400" dirty="0" smtClean="0">
                <a:latin typeface="+mj-lt"/>
                <a:ea typeface="+mj-ea"/>
                <a:cs typeface="+mj-cs"/>
              </a:rPr>
              <a:t>d’un 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étalon de référence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dirty="0" smtClean="0">
                <a:latin typeface="+mj-lt"/>
                <a:ea typeface="+mj-ea"/>
                <a:cs typeface="+mj-cs"/>
              </a:rPr>
              <a:t>Le mètre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(SI)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556792"/>
            <a:ext cx="2437193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3697394"/>
            <a:ext cx="1872208" cy="255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5220072" y="3284984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Barre de Pt-Ir </a:t>
            </a:r>
          </a:p>
          <a:p>
            <a:pPr algn="ctr"/>
            <a:r>
              <a:rPr lang="fr-FR" sz="2800" dirty="0" smtClean="0"/>
              <a:t>(1889 à 1960) </a:t>
            </a:r>
            <a:endParaRPr lang="fr-FR" sz="2800" dirty="0"/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3203848" y="5661248"/>
          <a:ext cx="2376264" cy="99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0" name="Équation" r:id="rId5" imgW="838080" imgH="393480" progId="Equation.3">
                  <p:embed/>
                </p:oleObj>
              </mc:Choice>
              <mc:Fallback>
                <p:oleObj name="Équation" r:id="rId5" imgW="838080" imgH="393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661248"/>
                        <a:ext cx="2376264" cy="99257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611560" y="342900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Marbre de 1796 </a:t>
            </a:r>
            <a:endParaRPr lang="fr-FR" sz="2800" dirty="0"/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1556792"/>
            <a:ext cx="3089920" cy="173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8662" t="27300" r="61020" b="14601"/>
          <a:stretch>
            <a:fillRect/>
          </a:stretch>
        </p:blipFill>
        <p:spPr bwMode="auto">
          <a:xfrm>
            <a:off x="1835696" y="648479"/>
            <a:ext cx="5760640" cy="6209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457200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Multiples-Sous</a:t>
            </a:r>
            <a:r>
              <a:rPr kumimoji="0" lang="fr-F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multiples (mètre)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1115616" y="2852936"/>
            <a:ext cx="6768752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1115616" y="5373216"/>
            <a:ext cx="6768752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grandeurs dérivées</a:t>
            </a:r>
            <a:endParaRPr lang="fr-FR" dirty="0"/>
          </a:p>
        </p:txBody>
      </p:sp>
      <p:grpSp>
        <p:nvGrpSpPr>
          <p:cNvPr id="3" name="Groupe 13"/>
          <p:cNvGrpSpPr/>
          <p:nvPr/>
        </p:nvGrpSpPr>
        <p:grpSpPr>
          <a:xfrm>
            <a:off x="1691680" y="4509120"/>
            <a:ext cx="4896544" cy="1224134"/>
            <a:chOff x="5364088" y="4653136"/>
            <a:chExt cx="1296144" cy="792088"/>
          </a:xfrm>
        </p:grpSpPr>
        <p:sp>
          <p:nvSpPr>
            <p:cNvPr id="12" name="Ellipse 11"/>
            <p:cNvSpPr/>
            <p:nvPr/>
          </p:nvSpPr>
          <p:spPr>
            <a:xfrm>
              <a:off x="5364088" y="4653136"/>
              <a:ext cx="1296144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60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518693" y="4797152"/>
              <a:ext cx="1008112" cy="41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 smtClean="0">
                  <a:solidFill>
                    <a:schemeClr val="bg1"/>
                  </a:solidFill>
                </a:rPr>
                <a:t>HOMOGENEITE!</a:t>
              </a:r>
              <a:endParaRPr lang="fr-FR" sz="36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67281" name="Object 3"/>
          <p:cNvGraphicFramePr>
            <a:graphicFrameLocks noChangeAspect="1"/>
          </p:cNvGraphicFramePr>
          <p:nvPr/>
        </p:nvGraphicFramePr>
        <p:xfrm>
          <a:off x="3563888" y="2636912"/>
          <a:ext cx="100965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1" name="Équation" r:id="rId3" imgW="380880" imgH="393480" progId="Equation.3">
                  <p:embed/>
                </p:oleObj>
              </mc:Choice>
              <mc:Fallback>
                <p:oleObj name="Équation" r:id="rId3" imgW="38088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636912"/>
                        <a:ext cx="1009650" cy="1042988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ZoneTexte 25"/>
          <p:cNvSpPr txBox="1"/>
          <p:nvPr/>
        </p:nvSpPr>
        <p:spPr>
          <a:xfrm>
            <a:off x="971600" y="1628800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L, M, T, I, </a:t>
            </a:r>
            <a:r>
              <a:rPr lang="fr-FR" sz="3200" dirty="0" smtClean="0">
                <a:sym typeface="Symbol"/>
              </a:rPr>
              <a:t>, J, N + formules mathématiques </a:t>
            </a:r>
            <a:endParaRPr lang="fr-FR" sz="3200" dirty="0"/>
          </a:p>
        </p:txBody>
      </p:sp>
      <p:sp>
        <p:nvSpPr>
          <p:cNvPr id="27" name="Flèche vers le bas 26"/>
          <p:cNvSpPr/>
          <p:nvPr/>
        </p:nvSpPr>
        <p:spPr>
          <a:xfrm>
            <a:off x="3995936" y="3933056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22224"/>
            <a:ext cx="8229600" cy="1143000"/>
          </a:xfrm>
        </p:spPr>
        <p:txBody>
          <a:bodyPr/>
          <a:lstStyle/>
          <a:p>
            <a:r>
              <a:rPr lang="fr-FR" dirty="0" smtClean="0"/>
              <a:t>Quelques grandeurs dérivées</a:t>
            </a:r>
            <a:endParaRPr lang="fr-FR" dirty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810223"/>
              </p:ext>
            </p:extLst>
          </p:nvPr>
        </p:nvGraphicFramePr>
        <p:xfrm>
          <a:off x="179511" y="813184"/>
          <a:ext cx="885698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3"/>
                <a:gridCol w="2776580"/>
                <a:gridCol w="2552011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Grandeur/Dimension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Unité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Symbole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Surface / (L</a:t>
                      </a:r>
                      <a:r>
                        <a:rPr lang="fr-FR" sz="2800" baseline="30000" dirty="0" smtClean="0"/>
                        <a:t>2</a:t>
                      </a:r>
                      <a:r>
                        <a:rPr lang="fr-FR" sz="2800" dirty="0" smtClean="0"/>
                        <a:t>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/>
                        <a:t>mètre</a:t>
                      </a:r>
                      <a:r>
                        <a:rPr lang="fr-FR" sz="2800" baseline="0" dirty="0" smtClean="0"/>
                        <a:t> carré</a:t>
                      </a:r>
                      <a:endParaRPr lang="fr-FR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m</a:t>
                      </a:r>
                      <a:r>
                        <a:rPr lang="fr-FR" sz="2800" baseline="30000" dirty="0" smtClean="0"/>
                        <a:t>2</a:t>
                      </a:r>
                      <a:endParaRPr lang="fr-FR" sz="2800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Volume</a:t>
                      </a:r>
                      <a:r>
                        <a:rPr lang="fr-FR" sz="2800" baseline="0" dirty="0" smtClean="0"/>
                        <a:t> /</a:t>
                      </a:r>
                      <a:r>
                        <a:rPr lang="fr-FR" sz="2800" dirty="0" smtClean="0"/>
                        <a:t> (L</a:t>
                      </a:r>
                      <a:r>
                        <a:rPr lang="fr-FR" sz="2800" baseline="30000" dirty="0" smtClean="0"/>
                        <a:t>3</a:t>
                      </a:r>
                      <a:r>
                        <a:rPr lang="fr-FR" sz="2800" dirty="0" smtClean="0"/>
                        <a:t>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/>
                        <a:t>mètre</a:t>
                      </a:r>
                      <a:r>
                        <a:rPr lang="fr-FR" sz="2800" baseline="0" dirty="0" smtClean="0"/>
                        <a:t> cube</a:t>
                      </a:r>
                      <a:endParaRPr lang="fr-FR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m</a:t>
                      </a:r>
                      <a:r>
                        <a:rPr lang="fr-FR" sz="2800" baseline="30000" dirty="0" smtClean="0"/>
                        <a:t>3</a:t>
                      </a:r>
                      <a:endParaRPr lang="fr-FR" sz="2800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Masse</a:t>
                      </a:r>
                      <a:r>
                        <a:rPr lang="fr-FR" sz="2800" baseline="0" dirty="0" smtClean="0"/>
                        <a:t> volumique / (M.L</a:t>
                      </a:r>
                      <a:r>
                        <a:rPr lang="fr-FR" sz="2800" baseline="30000" dirty="0" smtClean="0"/>
                        <a:t>-3</a:t>
                      </a:r>
                      <a:r>
                        <a:rPr lang="fr-FR" sz="2800" baseline="0" dirty="0" smtClean="0"/>
                        <a:t>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kilogramme par mètre cube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/>
                        <a:t>kg/m</a:t>
                      </a:r>
                      <a:r>
                        <a:rPr lang="fr-FR" sz="2800" baseline="30000" dirty="0" smtClean="0"/>
                        <a:t>3</a:t>
                      </a:r>
                    </a:p>
                    <a:p>
                      <a:pPr algn="ctr"/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baseline="0" dirty="0" smtClean="0"/>
                        <a:t>Accélération / (L.T</a:t>
                      </a:r>
                      <a:r>
                        <a:rPr lang="fr-FR" sz="2800" baseline="30000" dirty="0" smtClean="0"/>
                        <a:t>-2</a:t>
                      </a:r>
                      <a:r>
                        <a:rPr lang="fr-FR" sz="2800" baseline="0" dirty="0" smtClean="0"/>
                        <a:t>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/>
                        <a:t>mètre</a:t>
                      </a:r>
                      <a:r>
                        <a:rPr lang="fr-FR" sz="2800" baseline="0" dirty="0" smtClean="0"/>
                        <a:t> par seconde carrée</a:t>
                      </a:r>
                      <a:endParaRPr lang="fr-FR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m.s</a:t>
                      </a:r>
                      <a:r>
                        <a:rPr lang="fr-FR" sz="2800" baseline="30000" dirty="0" smtClean="0"/>
                        <a:t>-2</a:t>
                      </a:r>
                      <a:endParaRPr lang="fr-FR" sz="2800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>
                          <a:solidFill>
                            <a:srgbClr val="FF0000"/>
                          </a:solidFill>
                        </a:rPr>
                        <a:t>Force </a:t>
                      </a:r>
                      <a:r>
                        <a:rPr lang="fr-FR" sz="2800" dirty="0" smtClean="0"/>
                        <a:t>/ (</a:t>
                      </a:r>
                      <a:r>
                        <a:rPr lang="fr-FR" sz="2800" baseline="0" dirty="0" smtClean="0"/>
                        <a:t>M.L.T</a:t>
                      </a:r>
                      <a:r>
                        <a:rPr lang="fr-FR" sz="2800" baseline="30000" dirty="0" smtClean="0"/>
                        <a:t>-2</a:t>
                      </a:r>
                      <a:r>
                        <a:rPr lang="fr-FR" sz="2800" baseline="0" dirty="0" smtClean="0"/>
                        <a:t>)</a:t>
                      </a:r>
                      <a:endParaRPr lang="fr-FR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>
                          <a:solidFill>
                            <a:schemeClr val="tx1"/>
                          </a:solidFill>
                        </a:rPr>
                        <a:t>newton</a:t>
                      </a:r>
                    </a:p>
                    <a:p>
                      <a:pPr algn="ctr"/>
                      <a:endParaRPr lang="fr-FR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Pression</a:t>
                      </a:r>
                      <a:r>
                        <a:rPr lang="fr-FR" sz="2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 (M.L</a:t>
                      </a:r>
                      <a:r>
                        <a:rPr lang="fr-FR" sz="2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fr-FR" sz="2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.T</a:t>
                      </a:r>
                      <a:r>
                        <a:rPr lang="fr-FR" sz="2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r>
                        <a:rPr lang="fr-FR" sz="2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fr-FR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rgbClr val="FF0000"/>
                          </a:solidFill>
                        </a:rPr>
                        <a:t>Pa</a:t>
                      </a:r>
                      <a:endParaRPr lang="fr-FR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9332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rgbClr val="FF0000"/>
                          </a:solidFill>
                        </a:rPr>
                        <a:t>Travail</a:t>
                      </a:r>
                      <a:r>
                        <a:rPr lang="fr-FR" sz="2800" dirty="0" smtClean="0"/>
                        <a:t> /</a:t>
                      </a:r>
                      <a:r>
                        <a:rPr lang="fr-FR" sz="2800" baseline="0" dirty="0" smtClean="0"/>
                        <a:t> (M.L</a:t>
                      </a:r>
                      <a:r>
                        <a:rPr lang="fr-FR" sz="2800" baseline="30000" dirty="0" smtClean="0"/>
                        <a:t>2</a:t>
                      </a:r>
                      <a:r>
                        <a:rPr lang="fr-FR" sz="2800" baseline="0" dirty="0" smtClean="0"/>
                        <a:t>.T</a:t>
                      </a:r>
                      <a:r>
                        <a:rPr lang="fr-FR" sz="2800" baseline="30000" dirty="0" smtClean="0"/>
                        <a:t>-2</a:t>
                      </a:r>
                      <a:r>
                        <a:rPr lang="fr-FR" sz="2800" baseline="0" dirty="0" smtClean="0"/>
                        <a:t>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tx1"/>
                          </a:solidFill>
                        </a:rPr>
                        <a:t>joule</a:t>
                      </a:r>
                      <a:endParaRPr lang="fr-FR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rgbClr val="FF0000"/>
                          </a:solidFill>
                        </a:rPr>
                        <a:t>J</a:t>
                      </a:r>
                      <a:endParaRPr lang="fr-FR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Puissance </a:t>
                      </a:r>
                      <a:r>
                        <a:rPr lang="fr-FR" sz="2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(M.L</a:t>
                      </a:r>
                      <a:r>
                        <a:rPr lang="fr-FR" sz="2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fr-FR" sz="2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.T</a:t>
                      </a:r>
                      <a:r>
                        <a:rPr lang="fr-FR" sz="2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r>
                        <a:rPr lang="fr-FR" sz="2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tx1"/>
                          </a:solidFill>
                        </a:rPr>
                        <a:t>watt</a:t>
                      </a:r>
                      <a:endParaRPr lang="fr-FR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rgbClr val="FF0000"/>
                          </a:solidFill>
                        </a:rPr>
                        <a:t>W</a:t>
                      </a:r>
                      <a:endParaRPr lang="fr-FR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38004"/>
            <a:ext cx="8229600" cy="1143000"/>
          </a:xfrm>
        </p:spPr>
        <p:txBody>
          <a:bodyPr/>
          <a:lstStyle/>
          <a:p>
            <a:r>
              <a:rPr lang="fr-FR" dirty="0" smtClean="0"/>
              <a:t>Les grandeurs dérivées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771800" y="1556792"/>
            <a:ext cx="2664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(M.L.T</a:t>
            </a:r>
            <a:r>
              <a:rPr lang="fr-FR" sz="2800" baseline="30000" dirty="0" smtClean="0">
                <a:solidFill>
                  <a:srgbClr val="FF0000"/>
                </a:solidFill>
              </a:rPr>
              <a:t>-2</a:t>
            </a:r>
            <a:r>
              <a:rPr lang="fr-FR" sz="2800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En newton (N)</a:t>
            </a:r>
          </a:p>
          <a:p>
            <a:pPr algn="ctr"/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6516216" y="2636912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 (M.L</a:t>
            </a:r>
            <a:r>
              <a:rPr lang="fr-FR" sz="2800" baseline="30000" dirty="0" smtClean="0">
                <a:solidFill>
                  <a:srgbClr val="FF0000"/>
                </a:solidFill>
              </a:rPr>
              <a:t>-1</a:t>
            </a:r>
            <a:r>
              <a:rPr lang="fr-FR" sz="2800" dirty="0" smtClean="0">
                <a:solidFill>
                  <a:srgbClr val="FF0000"/>
                </a:solidFill>
              </a:rPr>
              <a:t>.T</a:t>
            </a:r>
            <a:r>
              <a:rPr lang="fr-FR" sz="2800" baseline="30000" dirty="0" smtClean="0">
                <a:solidFill>
                  <a:srgbClr val="FF0000"/>
                </a:solidFill>
              </a:rPr>
              <a:t>-2</a:t>
            </a:r>
            <a:r>
              <a:rPr lang="fr-FR" sz="2800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En pascal (Pa)</a:t>
            </a:r>
          </a:p>
          <a:p>
            <a:pPr algn="ctr"/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4396452" y="5804091"/>
            <a:ext cx="2376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(M.L</a:t>
            </a:r>
            <a:r>
              <a:rPr lang="fr-FR" sz="2800" baseline="30000" dirty="0" smtClean="0">
                <a:solidFill>
                  <a:srgbClr val="FF0000"/>
                </a:solidFill>
              </a:rPr>
              <a:t>2</a:t>
            </a:r>
            <a:r>
              <a:rPr lang="fr-FR" sz="2800" dirty="0" smtClean="0">
                <a:solidFill>
                  <a:srgbClr val="FF0000"/>
                </a:solidFill>
              </a:rPr>
              <a:t>.T</a:t>
            </a:r>
            <a:r>
              <a:rPr lang="fr-FR" sz="2800" baseline="30000" dirty="0" smtClean="0">
                <a:solidFill>
                  <a:srgbClr val="FF0000"/>
                </a:solidFill>
              </a:rPr>
              <a:t>-3</a:t>
            </a:r>
            <a:r>
              <a:rPr lang="fr-FR" sz="2800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En watt (W)</a:t>
            </a:r>
          </a:p>
          <a:p>
            <a:pPr algn="ctr"/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1475656" y="3573016"/>
            <a:ext cx="1872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(M.L</a:t>
            </a:r>
            <a:r>
              <a:rPr lang="fr-FR" sz="2800" baseline="30000" dirty="0" smtClean="0">
                <a:solidFill>
                  <a:srgbClr val="FF0000"/>
                </a:solidFill>
              </a:rPr>
              <a:t>2</a:t>
            </a:r>
            <a:r>
              <a:rPr lang="fr-FR" sz="2800" dirty="0" smtClean="0">
                <a:solidFill>
                  <a:srgbClr val="FF0000"/>
                </a:solidFill>
              </a:rPr>
              <a:t>.T</a:t>
            </a:r>
            <a:r>
              <a:rPr lang="fr-FR" sz="2800" baseline="30000" dirty="0" smtClean="0">
                <a:solidFill>
                  <a:srgbClr val="FF0000"/>
                </a:solidFill>
              </a:rPr>
              <a:t>-2</a:t>
            </a:r>
            <a:r>
              <a:rPr lang="fr-FR" sz="2800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En joule (J)</a:t>
            </a:r>
          </a:p>
          <a:p>
            <a:pPr algn="ctr"/>
            <a:endParaRPr lang="fr-FR" sz="28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1763688" y="1484784"/>
            <a:ext cx="1800200" cy="10801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259632" y="4725144"/>
            <a:ext cx="288032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4181475" y="4724400"/>
          <a:ext cx="31972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06" name="Équation" r:id="rId3" imgW="1295280" imgH="419040" progId="Equation.3">
                  <p:embed/>
                </p:oleObj>
              </mc:Choice>
              <mc:Fallback>
                <p:oleObj name="Équation" r:id="rId3" imgW="12952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1475" y="4724400"/>
                        <a:ext cx="3197225" cy="1031875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91081" y="2852936"/>
          <a:ext cx="5342931" cy="5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07" name="Équation" r:id="rId5" imgW="2145960" imgH="203040" progId="Equation.3">
                  <p:embed/>
                </p:oleObj>
              </mc:Choice>
              <mc:Fallback>
                <p:oleObj name="Équation" r:id="rId5" imgW="214596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81" y="2852936"/>
                        <a:ext cx="5342931" cy="506214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/>
          <p:cNvGraphicFramePr>
            <a:graphicFrameLocks noChangeAspect="1"/>
          </p:cNvGraphicFramePr>
          <p:nvPr/>
        </p:nvGraphicFramePr>
        <p:xfrm>
          <a:off x="6300192" y="1603804"/>
          <a:ext cx="2608396" cy="85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08" name="Équation" r:id="rId7" imgW="1206360" imgH="393480" progId="Equation.3">
                  <p:embed/>
                </p:oleObj>
              </mc:Choice>
              <mc:Fallback>
                <p:oleObj name="Équation" r:id="rId7" imgW="120636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1603804"/>
                        <a:ext cx="2608396" cy="85148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Connecteur droit avec flèche 18"/>
          <p:cNvCxnSpPr/>
          <p:nvPr/>
        </p:nvCxnSpPr>
        <p:spPr>
          <a:xfrm>
            <a:off x="4211960" y="1484784"/>
            <a:ext cx="1728192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7281" name="Object 5"/>
          <p:cNvGraphicFramePr>
            <a:graphicFrameLocks noChangeAspect="1"/>
          </p:cNvGraphicFramePr>
          <p:nvPr/>
        </p:nvGraphicFramePr>
        <p:xfrm>
          <a:off x="1907704" y="692696"/>
          <a:ext cx="4608512" cy="484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09" name="Équation" r:id="rId9" imgW="1688760" imgH="177480" progId="Equation.3">
                  <p:embed/>
                </p:oleObj>
              </mc:Choice>
              <mc:Fallback>
                <p:oleObj name="Équation" r:id="rId9" imgW="1688760" imgH="177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692696"/>
                        <a:ext cx="4608512" cy="484606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Connecteur droit avec flèche 28"/>
          <p:cNvCxnSpPr/>
          <p:nvPr/>
        </p:nvCxnSpPr>
        <p:spPr>
          <a:xfrm>
            <a:off x="611560" y="3573016"/>
            <a:ext cx="648072" cy="1152128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L’équation aux dimensions</a:t>
            </a:r>
            <a:br>
              <a:rPr lang="fr-FR" dirty="0" smtClean="0"/>
            </a:br>
            <a:r>
              <a:rPr lang="fr-FR" dirty="0" smtClean="0"/>
              <a:t>Analyse dimensionnelle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547664" y="1553812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Vérification de l’homogénéité d’une relation</a:t>
            </a:r>
            <a:endParaRPr lang="fr-FR" sz="2800" dirty="0"/>
          </a:p>
        </p:txBody>
      </p:sp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067196"/>
              </p:ext>
            </p:extLst>
          </p:nvPr>
        </p:nvGraphicFramePr>
        <p:xfrm>
          <a:off x="2703835" y="2636912"/>
          <a:ext cx="3236317" cy="870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23" name="Équation" r:id="rId3" imgW="850680" imgH="228600" progId="Equation.3">
                  <p:embed/>
                </p:oleObj>
              </mc:Choice>
              <mc:Fallback>
                <p:oleObj name="Équation" r:id="rId3" imgW="850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835" y="2636912"/>
                        <a:ext cx="3236317" cy="870615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lèche vers le bas 20"/>
          <p:cNvSpPr/>
          <p:nvPr/>
        </p:nvSpPr>
        <p:spPr>
          <a:xfrm>
            <a:off x="4247964" y="4180305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droite 22"/>
          <p:cNvSpPr/>
          <p:nvPr/>
        </p:nvSpPr>
        <p:spPr>
          <a:xfrm>
            <a:off x="1054241" y="17220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82835" y="494116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La formule trouvée est bien homogène  à une puissance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07552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L’équation aux dimensions</a:t>
            </a:r>
            <a:br>
              <a:rPr lang="fr-FR" dirty="0" smtClean="0"/>
            </a:br>
            <a:r>
              <a:rPr lang="fr-FR" dirty="0" smtClean="0"/>
              <a:t>Analyse dimensionnelle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691680" y="1553812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Détermination de la dimension d’une grandeur</a:t>
            </a:r>
            <a:endParaRPr lang="fr-FR" sz="2800" dirty="0"/>
          </a:p>
        </p:txBody>
      </p:sp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425744"/>
              </p:ext>
            </p:extLst>
          </p:nvPr>
        </p:nvGraphicFramePr>
        <p:xfrm>
          <a:off x="3308879" y="2348880"/>
          <a:ext cx="2028825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67" name="Équation" r:id="rId3" imgW="533160" imgH="393480" progId="Equation.3">
                  <p:embed/>
                </p:oleObj>
              </mc:Choice>
              <mc:Fallback>
                <p:oleObj name="Équation" r:id="rId3" imgW="533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879" y="2348880"/>
                        <a:ext cx="2028825" cy="1497013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lèche vers le bas 20"/>
          <p:cNvSpPr/>
          <p:nvPr/>
        </p:nvSpPr>
        <p:spPr>
          <a:xfrm>
            <a:off x="4247964" y="4180305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droite 22"/>
          <p:cNvSpPr/>
          <p:nvPr/>
        </p:nvSpPr>
        <p:spPr>
          <a:xfrm>
            <a:off x="1054241" y="17220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411760" y="5987608"/>
            <a:ext cx="432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 s’exprime en J.mol</a:t>
            </a:r>
            <a:r>
              <a:rPr lang="fr-FR" sz="2800" baseline="30000" dirty="0" smtClean="0"/>
              <a:t>-1</a:t>
            </a:r>
            <a:r>
              <a:rPr lang="fr-FR" sz="2800" dirty="0" smtClean="0"/>
              <a:t>.K</a:t>
            </a:r>
            <a:r>
              <a:rPr lang="fr-FR" sz="2800" baseline="30000" dirty="0" smtClean="0"/>
              <a:t>-1</a:t>
            </a:r>
            <a:endParaRPr lang="fr-FR" sz="2800" baseline="30000" dirty="0"/>
          </a:p>
        </p:txBody>
      </p:sp>
      <p:sp>
        <p:nvSpPr>
          <p:cNvPr id="8" name="Flèche vers le bas 7"/>
          <p:cNvSpPr/>
          <p:nvPr/>
        </p:nvSpPr>
        <p:spPr>
          <a:xfrm>
            <a:off x="4292352" y="5445224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718582" y="4797152"/>
            <a:ext cx="6152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La dimension de R est  M.L</a:t>
            </a:r>
            <a:r>
              <a:rPr lang="fr-FR" sz="2800" baseline="30000" dirty="0" smtClean="0"/>
              <a:t>2</a:t>
            </a:r>
            <a:r>
              <a:rPr lang="fr-FR" sz="2800" dirty="0" smtClean="0"/>
              <a:t>.T</a:t>
            </a:r>
            <a:r>
              <a:rPr lang="fr-FR" sz="2800" baseline="30000" dirty="0" smtClean="0"/>
              <a:t>-2</a:t>
            </a:r>
            <a:r>
              <a:rPr lang="fr-FR" sz="2800" dirty="0" smtClean="0"/>
              <a:t>.N</a:t>
            </a:r>
            <a:r>
              <a:rPr lang="fr-FR" sz="2800" baseline="30000" dirty="0" smtClean="0"/>
              <a:t>-1</a:t>
            </a:r>
            <a:r>
              <a:rPr lang="fr-FR" sz="2800" dirty="0" smtClean="0"/>
              <a:t>.</a:t>
            </a:r>
            <a:r>
              <a:rPr lang="fr-FR" sz="2800" dirty="0" smtClean="0">
                <a:sym typeface="Symbol"/>
              </a:rPr>
              <a:t></a:t>
            </a:r>
            <a:r>
              <a:rPr lang="fr-FR" sz="2800" baseline="30000" dirty="0" smtClean="0"/>
              <a:t>-1</a:t>
            </a:r>
            <a:endParaRPr lang="fr-FR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262655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L’équation aux dimensions</a:t>
            </a:r>
            <a:br>
              <a:rPr lang="fr-FR" dirty="0" smtClean="0"/>
            </a:br>
            <a:r>
              <a:rPr lang="fr-FR" dirty="0" smtClean="0"/>
              <a:t>Analyse dimensionnelle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547664" y="1372870"/>
            <a:ext cx="734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Détermination d’une relation mathématique entre grandeurs physiques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3707904" y="2636912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 = f(</a:t>
            </a:r>
            <a:r>
              <a:rPr lang="fr-FR" sz="2800" dirty="0" smtClean="0">
                <a:latin typeface="Symbol" pitchFamily="18" charset="2"/>
              </a:rPr>
              <a:t>a</a:t>
            </a:r>
            <a:r>
              <a:rPr lang="fr-FR" sz="2800" dirty="0" smtClean="0"/>
              <a:t>, m, g, l,…)? </a:t>
            </a:r>
            <a:endParaRPr lang="fr-FR" sz="2800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187624" y="2276872"/>
            <a:ext cx="2617938" cy="2498377"/>
            <a:chOff x="4169232" y="3062288"/>
            <a:chExt cx="2617938" cy="2498377"/>
          </a:xfrm>
        </p:grpSpPr>
        <p:pic>
          <p:nvPicPr>
            <p:cNvPr id="737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57675" y="3062288"/>
              <a:ext cx="2104238" cy="2454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Arc 8"/>
            <p:cNvSpPr/>
            <p:nvPr/>
          </p:nvSpPr>
          <p:spPr>
            <a:xfrm rot="8209169">
              <a:off x="4169232" y="3089194"/>
              <a:ext cx="576064" cy="504056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355976" y="371703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ym typeface="Symbol"/>
                </a:rPr>
                <a:t></a:t>
              </a:r>
              <a:endParaRPr lang="fr-FR" sz="2800" dirty="0"/>
            </a:p>
          </p:txBody>
        </p:sp>
        <p:cxnSp>
          <p:nvCxnSpPr>
            <p:cNvPr id="12" name="Connecteur droit 11"/>
            <p:cNvCxnSpPr/>
            <p:nvPr/>
          </p:nvCxnSpPr>
          <p:spPr>
            <a:xfrm rot="16200000" flipH="1">
              <a:off x="3048116" y="4318529"/>
              <a:ext cx="2448272" cy="360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4860032" y="3501008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longueur (l)</a:t>
              </a:r>
              <a:endParaRPr lang="fr-FR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292080" y="5085184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m</a:t>
              </a:r>
              <a:endParaRPr lang="fr-FR" dirty="0"/>
            </a:p>
          </p:txBody>
        </p:sp>
        <p:graphicFrame>
          <p:nvGraphicFramePr>
            <p:cNvPr id="267281" name="Object 4"/>
            <p:cNvGraphicFramePr>
              <a:graphicFrameLocks noChangeAspect="1"/>
            </p:cNvGraphicFramePr>
            <p:nvPr/>
          </p:nvGraphicFramePr>
          <p:xfrm>
            <a:off x="6516216" y="5085184"/>
            <a:ext cx="270954" cy="394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502" name="Équation" r:id="rId4" imgW="139680" imgH="203040" progId="Equation.3">
                    <p:embed/>
                  </p:oleObj>
                </mc:Choice>
                <mc:Fallback>
                  <p:oleObj name="Équation" r:id="rId4" imgW="1396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6216" y="5085184"/>
                          <a:ext cx="270954" cy="394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99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655876"/>
              </p:ext>
            </p:extLst>
          </p:nvPr>
        </p:nvGraphicFramePr>
        <p:xfrm>
          <a:off x="4443413" y="3860800"/>
          <a:ext cx="3465512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03" name="Équation" r:id="rId6" imgW="1307880" imgH="228600" progId="Equation.3">
                  <p:embed/>
                </p:oleObj>
              </mc:Choice>
              <mc:Fallback>
                <p:oleObj name="Équation" r:id="rId6" imgW="1307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3413" y="3860800"/>
                        <a:ext cx="3465512" cy="606425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3275856" y="5373216"/>
          <a:ext cx="5383212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04" name="Équation" r:id="rId8" imgW="2031840" imgH="469800" progId="Equation.3">
                  <p:embed/>
                </p:oleObj>
              </mc:Choice>
              <mc:Fallback>
                <p:oleObj name="Équation" r:id="rId8" imgW="203184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373216"/>
                        <a:ext cx="5383212" cy="1246188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lèche vers le bas 20"/>
          <p:cNvSpPr/>
          <p:nvPr/>
        </p:nvSpPr>
        <p:spPr>
          <a:xfrm>
            <a:off x="5724128" y="4797152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23528" y="4941168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Période pendule pesant</a:t>
            </a:r>
            <a:endParaRPr lang="fr-FR" sz="2800" dirty="0"/>
          </a:p>
        </p:txBody>
      </p:sp>
      <p:sp>
        <p:nvSpPr>
          <p:cNvPr id="23" name="Flèche droite 22"/>
          <p:cNvSpPr/>
          <p:nvPr/>
        </p:nvSpPr>
        <p:spPr>
          <a:xfrm>
            <a:off x="1054241" y="17220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86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Intérêts</a:t>
            </a:r>
            <a:r>
              <a:rPr lang="fr-FR" dirty="0" smtClean="0"/>
              <a:t> de l’équation aux dimensions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H="1">
            <a:off x="1568726" y="1484784"/>
            <a:ext cx="360040" cy="5400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4139952" y="1628800"/>
            <a:ext cx="0" cy="29727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34695" y="2157222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Vérification de l’</a:t>
            </a:r>
            <a:r>
              <a:rPr lang="fr-FR" sz="2800" dirty="0"/>
              <a:t>h</a:t>
            </a:r>
            <a:r>
              <a:rPr lang="fr-FR" sz="2800" dirty="0" smtClean="0"/>
              <a:t>omogénéité d’une relation</a:t>
            </a:r>
            <a:endParaRPr lang="fr-FR" sz="2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2843808" y="4941168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Détermination de la dimension d’une grandeur</a:t>
            </a:r>
            <a:endParaRPr lang="fr-FR" sz="2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796136" y="2157222"/>
            <a:ext cx="3168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Détermination d’une relation mathématique entre grandeurs physiques</a:t>
            </a:r>
            <a:endParaRPr lang="fr-FR" sz="28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6228184" y="1484784"/>
            <a:ext cx="360040" cy="5400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07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5536" y="2204864"/>
            <a:ext cx="81369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200" dirty="0" smtClean="0"/>
              <a:t>Trouver la formule donnant la résistance de l’air s’exprimant sur un corps sachant que :</a:t>
            </a:r>
          </a:p>
          <a:p>
            <a:pPr algn="just"/>
            <a:endParaRPr lang="fr-FR" sz="3200" dirty="0" smtClean="0"/>
          </a:p>
          <a:p>
            <a:pPr algn="just"/>
            <a:r>
              <a:rPr lang="fr-FR" sz="3200" dirty="0"/>
              <a:t>L</a:t>
            </a:r>
            <a:r>
              <a:rPr lang="fr-FR" sz="3200" dirty="0" smtClean="0"/>
              <a:t>a résistance est une fonction de la masse volumique de l’air </a:t>
            </a:r>
            <a:r>
              <a:rPr lang="fr-FR" sz="3200" dirty="0" smtClean="0">
                <a:sym typeface="Symbol"/>
              </a:rPr>
              <a:t>,</a:t>
            </a:r>
            <a:r>
              <a:rPr lang="fr-FR" sz="3200" dirty="0" smtClean="0"/>
              <a:t> de la vitesse v du corps et de la forme du corps par l’intermédiaire de sa surface en contact avec l’air.</a:t>
            </a:r>
            <a:endParaRPr lang="fr-FR" sz="3200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Analyse dimensionnelle</a:t>
            </a:r>
            <a:br>
              <a:rPr lang="fr-FR" dirty="0" smtClean="0"/>
            </a:br>
            <a:r>
              <a:rPr lang="fr-FR" dirty="0" smtClean="0"/>
              <a:t>Exercice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2436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769500"/>
            <a:ext cx="8640960" cy="5993904"/>
          </a:xfrm>
        </p:spPr>
        <p:txBody>
          <a:bodyPr>
            <a:noAutofit/>
          </a:bodyPr>
          <a:lstStyle/>
          <a:p>
            <a:r>
              <a:rPr lang="fr-FR" sz="2400" dirty="0" smtClean="0"/>
              <a:t>Citer les différentes grandeurs utilisées en physique</a:t>
            </a:r>
          </a:p>
          <a:p>
            <a:r>
              <a:rPr lang="fr-FR" sz="2400" dirty="0" smtClean="0"/>
              <a:t>Définir la notion de grandeur fondamentale</a:t>
            </a:r>
          </a:p>
          <a:p>
            <a:r>
              <a:rPr lang="fr-FR" sz="2400" dirty="0" smtClean="0"/>
              <a:t>Réaliser des calculs en indiquant l’unité SI correspondante</a:t>
            </a:r>
          </a:p>
          <a:p>
            <a:r>
              <a:rPr lang="fr-FR" sz="2400" dirty="0" smtClean="0"/>
              <a:t>Utiliser les multiples et sous multiples des unités SI</a:t>
            </a:r>
          </a:p>
          <a:p>
            <a:r>
              <a:rPr lang="fr-FR" sz="2400" dirty="0" smtClean="0"/>
              <a:t>Définir la notion de grandeur dérivée</a:t>
            </a:r>
          </a:p>
          <a:p>
            <a:r>
              <a:rPr lang="fr-FR" sz="2400" dirty="0" smtClean="0"/>
              <a:t>Utiliser l’analyse dimensionnelle grâce à l’équation aux dimensions</a:t>
            </a:r>
          </a:p>
          <a:p>
            <a:r>
              <a:rPr lang="fr-FR" sz="2400" dirty="0" smtClean="0"/>
              <a:t>Décomposer en unités SI les unités dérivées</a:t>
            </a:r>
          </a:p>
          <a:p>
            <a:r>
              <a:rPr lang="fr-FR" sz="2400" dirty="0" smtClean="0"/>
              <a:t>Définir la notion d’incertitude absolue et relative</a:t>
            </a:r>
          </a:p>
          <a:p>
            <a:r>
              <a:rPr lang="fr-FR" sz="2400" dirty="0" smtClean="0"/>
              <a:t>Réaliser des calculs d’erreurs</a:t>
            </a:r>
          </a:p>
          <a:p>
            <a:r>
              <a:rPr lang="fr-FR" sz="2400" dirty="0" smtClean="0"/>
              <a:t>Appliquer les méthodes de mesure relatives à l’utilisation du pied à coulisse et au micromètre</a:t>
            </a:r>
          </a:p>
          <a:p>
            <a:r>
              <a:rPr lang="fr-FR" sz="2400" dirty="0" smtClean="0"/>
              <a:t>Définir la précision des mesures effectuées au pied à coulisse et au micromètre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435280" cy="70609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Analyse dimensionnelle Exercice</a:t>
            </a:r>
            <a:endParaRPr lang="fr-FR" dirty="0"/>
          </a:p>
        </p:txBody>
      </p:sp>
      <p:pic>
        <p:nvPicPr>
          <p:cNvPr id="109569" name="Picture 1" descr="F:\procura.jpeg"/>
          <p:cNvPicPr>
            <a:picLocks noChangeAspect="1" noChangeArrowheads="1"/>
          </p:cNvPicPr>
          <p:nvPr/>
        </p:nvPicPr>
        <p:blipFill>
          <a:blip r:embed="rId2" cstate="print"/>
          <a:srcRect b="46408"/>
          <a:stretch>
            <a:fillRect/>
          </a:stretch>
        </p:blipFill>
        <p:spPr bwMode="auto">
          <a:xfrm>
            <a:off x="467544" y="980728"/>
            <a:ext cx="7992888" cy="56161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8969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FR" dirty="0" smtClean="0"/>
              <a:t>Notion de moment d’une force</a:t>
            </a:r>
            <a:endParaRPr lang="fr-FR" dirty="0"/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899592" y="1772816"/>
            <a:ext cx="3168352" cy="14401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5400000">
            <a:off x="2844602" y="3004903"/>
            <a:ext cx="2447478" cy="7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 rot="11016246">
            <a:off x="3795185" y="1646408"/>
            <a:ext cx="576064" cy="504056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3635896" y="2060848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</a:t>
            </a:r>
            <a:endParaRPr lang="fr-FR" sz="2800" dirty="0"/>
          </a:p>
        </p:txBody>
      </p:sp>
      <p:grpSp>
        <p:nvGrpSpPr>
          <p:cNvPr id="3" name="Groupe 2"/>
          <p:cNvGrpSpPr/>
          <p:nvPr/>
        </p:nvGrpSpPr>
        <p:grpSpPr>
          <a:xfrm>
            <a:off x="899592" y="3228878"/>
            <a:ext cx="3168000" cy="579326"/>
            <a:chOff x="899592" y="3228878"/>
            <a:chExt cx="3168000" cy="579326"/>
          </a:xfrm>
        </p:grpSpPr>
        <p:cxnSp>
          <p:nvCxnSpPr>
            <p:cNvPr id="22" name="Connecteur droit 21"/>
            <p:cNvCxnSpPr/>
            <p:nvPr/>
          </p:nvCxnSpPr>
          <p:spPr>
            <a:xfrm>
              <a:off x="899592" y="3228878"/>
              <a:ext cx="3168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/>
            <p:cNvSpPr txBox="1"/>
            <p:nvPr/>
          </p:nvSpPr>
          <p:spPr>
            <a:xfrm>
              <a:off x="2339752" y="328498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ym typeface="Symbol"/>
                </a:rPr>
                <a:t>D</a:t>
              </a:r>
              <a:endParaRPr lang="fr-FR" sz="2800" dirty="0"/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827584" y="3193812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O</a:t>
            </a:r>
            <a:endParaRPr lang="fr-FR" sz="2800" dirty="0"/>
          </a:p>
        </p:txBody>
      </p:sp>
      <p:sp>
        <p:nvSpPr>
          <p:cNvPr id="30" name="ZoneTexte 29"/>
          <p:cNvSpPr txBox="1"/>
          <p:nvPr/>
        </p:nvSpPr>
        <p:spPr>
          <a:xfrm>
            <a:off x="4067944" y="1340768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A</a:t>
            </a:r>
            <a:endParaRPr lang="fr-FR" sz="2800" dirty="0"/>
          </a:p>
        </p:txBody>
      </p:sp>
      <p:graphicFrame>
        <p:nvGraphicFramePr>
          <p:cNvPr id="26728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563964"/>
              </p:ext>
            </p:extLst>
          </p:nvPr>
        </p:nvGraphicFramePr>
        <p:xfrm>
          <a:off x="860425" y="4509120"/>
          <a:ext cx="3592513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3" name="Équation" r:id="rId3" imgW="1358640" imgH="304560" progId="Equation.3">
                  <p:embed/>
                </p:oleObj>
              </mc:Choice>
              <mc:Fallback>
                <p:oleObj name="Équation" r:id="rId3" imgW="135864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4509120"/>
                        <a:ext cx="3592513" cy="80803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71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4509120"/>
            <a:ext cx="2664296" cy="164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72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1363596"/>
            <a:ext cx="1598786" cy="2837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7" name="Object 6"/>
          <p:cNvGraphicFramePr>
            <a:graphicFrameLocks noChangeAspect="1"/>
          </p:cNvGraphicFramePr>
          <p:nvPr/>
        </p:nvGraphicFramePr>
        <p:xfrm>
          <a:off x="4211960" y="3429000"/>
          <a:ext cx="43656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4" name="Équation" r:id="rId7" imgW="164880" imgH="203040" progId="Equation.3">
                  <p:embed/>
                </p:oleObj>
              </mc:Choice>
              <mc:Fallback>
                <p:oleObj name="Équation" r:id="rId7" imgW="164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3429000"/>
                        <a:ext cx="436563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>
                                <a:alpha val="61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101604"/>
              </p:ext>
            </p:extLst>
          </p:nvPr>
        </p:nvGraphicFramePr>
        <p:xfrm>
          <a:off x="971972" y="5478139"/>
          <a:ext cx="3640882" cy="63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5" name="Équation" r:id="rId9" imgW="1638000" imgH="228600" progId="Equation.3">
                  <p:embed/>
                </p:oleObj>
              </mc:Choice>
              <mc:Fallback>
                <p:oleObj name="Équation" r:id="rId9" imgW="1638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972" y="5478139"/>
                        <a:ext cx="3640882" cy="630460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Ellipse 17"/>
          <p:cNvSpPr/>
          <p:nvPr/>
        </p:nvSpPr>
        <p:spPr>
          <a:xfrm>
            <a:off x="890067" y="3169543"/>
            <a:ext cx="72000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51520" y="290578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(</a:t>
            </a:r>
            <a:r>
              <a:rPr lang="fr-FR" sz="2800" dirty="0" smtClean="0">
                <a:sym typeface="Symbol"/>
              </a:rPr>
              <a:t>)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395536" y="6309320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Dimension d’un travail mais unité différente du joule!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252016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Notion de moment d’une force</a:t>
            </a:r>
            <a:endParaRPr lang="fr-FR" dirty="0"/>
          </a:p>
        </p:txBody>
      </p:sp>
      <p:pic>
        <p:nvPicPr>
          <p:cNvPr id="157703" name="Picture 7"/>
          <p:cNvPicPr>
            <a:picLocks noChangeAspect="1" noChangeArrowheads="1"/>
          </p:cNvPicPr>
          <p:nvPr/>
        </p:nvPicPr>
        <p:blipFill>
          <a:blip r:embed="rId2" cstate="print"/>
          <a:srcRect r="36854" b="60754"/>
          <a:stretch>
            <a:fillRect/>
          </a:stretch>
        </p:blipFill>
        <p:spPr bwMode="auto">
          <a:xfrm>
            <a:off x="539552" y="1124744"/>
            <a:ext cx="6264696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Notion de moment d’une force</a:t>
            </a:r>
            <a:endParaRPr lang="fr-FR" dirty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 cstate="print"/>
          <a:srcRect t="38834" r="36816" b="21488"/>
          <a:stretch>
            <a:fillRect/>
          </a:stretch>
        </p:blipFill>
        <p:spPr bwMode="auto">
          <a:xfrm>
            <a:off x="899592" y="1196752"/>
            <a:ext cx="6603783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38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Notion de moment d’un couple de forces (= couple)</a:t>
            </a:r>
            <a:endParaRPr lang="fr-FR" dirty="0"/>
          </a:p>
        </p:txBody>
      </p:sp>
      <p:graphicFrame>
        <p:nvGraphicFramePr>
          <p:cNvPr id="26728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040319"/>
              </p:ext>
            </p:extLst>
          </p:nvPr>
        </p:nvGraphicFramePr>
        <p:xfrm>
          <a:off x="1763688" y="2924944"/>
          <a:ext cx="1979613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2" name="Équation" r:id="rId3" imgW="749160" imgH="304560" progId="Equation.3">
                  <p:embed/>
                </p:oleObj>
              </mc:Choice>
              <mc:Fallback>
                <p:oleObj name="Équation" r:id="rId3" imgW="7491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924944"/>
                        <a:ext cx="1979613" cy="80803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514735"/>
              </p:ext>
            </p:extLst>
          </p:nvPr>
        </p:nvGraphicFramePr>
        <p:xfrm>
          <a:off x="1187624" y="4182765"/>
          <a:ext cx="330358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3" name="Équation" r:id="rId5" imgW="1485720" imgH="228600" progId="Equation.3">
                  <p:embed/>
                </p:oleObj>
              </mc:Choice>
              <mc:Fallback>
                <p:oleObj name="Équation" r:id="rId5" imgW="1485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182765"/>
                        <a:ext cx="3303588" cy="631825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e 2"/>
          <p:cNvGrpSpPr/>
          <p:nvPr/>
        </p:nvGrpSpPr>
        <p:grpSpPr>
          <a:xfrm>
            <a:off x="4828579" y="1604234"/>
            <a:ext cx="3600000" cy="3600000"/>
            <a:chOff x="4828581" y="1604234"/>
            <a:chExt cx="2187758" cy="1883112"/>
          </a:xfrm>
        </p:grpSpPr>
        <p:pic>
          <p:nvPicPr>
            <p:cNvPr id="70675" name="Picture 19"/>
            <p:cNvPicPr>
              <a:picLocks noChangeAspect="1" noChangeArrowheads="1"/>
            </p:cNvPicPr>
            <p:nvPr/>
          </p:nvPicPr>
          <p:blipFill>
            <a:blip r:embed="rId7" cstate="print"/>
            <a:srcRect l="2909" t="3297" r="6058" b="13799"/>
            <a:stretch>
              <a:fillRect/>
            </a:stretch>
          </p:blipFill>
          <p:spPr bwMode="auto">
            <a:xfrm rot="152037">
              <a:off x="4828581" y="1604234"/>
              <a:ext cx="2187758" cy="1883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Connecteur droit 5"/>
            <p:cNvCxnSpPr/>
            <p:nvPr/>
          </p:nvCxnSpPr>
          <p:spPr>
            <a:xfrm>
              <a:off x="5333750" y="2429556"/>
              <a:ext cx="1116000" cy="28803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 rot="784227">
              <a:off x="5697364" y="2547346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/>
                <a:t>d</a:t>
              </a:r>
              <a:endParaRPr lang="fr-FR" sz="2400" dirty="0"/>
            </a:p>
          </p:txBody>
        </p:sp>
      </p:grpSp>
      <p:graphicFrame>
        <p:nvGraphicFramePr>
          <p:cNvPr id="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708405"/>
              </p:ext>
            </p:extLst>
          </p:nvPr>
        </p:nvGraphicFramePr>
        <p:xfrm>
          <a:off x="5223282" y="2060848"/>
          <a:ext cx="43656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4" name="Équation" r:id="rId8" imgW="164880" imgH="203040" progId="Equation.3">
                  <p:embed/>
                </p:oleObj>
              </mc:Choice>
              <mc:Fallback>
                <p:oleObj name="Équation" r:id="rId8" imgW="164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3282" y="2060848"/>
                        <a:ext cx="436563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>
                                <a:alpha val="61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291089"/>
              </p:ext>
            </p:extLst>
          </p:nvPr>
        </p:nvGraphicFramePr>
        <p:xfrm>
          <a:off x="7596336" y="4365104"/>
          <a:ext cx="43656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5" name="Équation" r:id="rId10" imgW="164957" imgH="203024" progId="Equation.3">
                  <p:embed/>
                </p:oleObj>
              </mc:Choice>
              <mc:Fallback>
                <p:oleObj name="Équation" r:id="rId10" imgW="164957" imgH="20302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336" y="4365104"/>
                        <a:ext cx="436563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>
                                <a:alpha val="61176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Ellipse 17"/>
          <p:cNvSpPr/>
          <p:nvPr/>
        </p:nvSpPr>
        <p:spPr>
          <a:xfrm>
            <a:off x="6521092" y="3403181"/>
            <a:ext cx="72000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560937" y="2991443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(</a:t>
            </a:r>
            <a:r>
              <a:rPr lang="fr-FR" sz="2800" dirty="0" smtClean="0">
                <a:sym typeface="Symbol"/>
              </a:rPr>
              <a:t>)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99905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FR" dirty="0" smtClean="0"/>
              <a:t>Clés dynamométriques</a:t>
            </a:r>
            <a:endParaRPr lang="fr-FR" dirty="0"/>
          </a:p>
        </p:txBody>
      </p:sp>
      <p:pic>
        <p:nvPicPr>
          <p:cNvPr id="4" name="Picture 2" descr="http://t1.gstatic.com/images?q=tbn:ANd9GcTGBMw3xu_7RaPrm_T0jz3EXi8ckutJyXt09rAuWJlbDYSrsSS85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2776"/>
            <a:ext cx="3840179" cy="2876429"/>
          </a:xfrm>
          <a:prstGeom prst="rect">
            <a:avLst/>
          </a:prstGeom>
          <a:noFill/>
        </p:spPr>
      </p:pic>
      <p:pic>
        <p:nvPicPr>
          <p:cNvPr id="200706" name="Picture 2" descr="http://t1.gstatic.com/images?q=tbn:ANd9GcQ3krJyPCMqdR_6ha3BzFgVRnQDCmUmmCwDyBujprFQ_twGxKx0t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429000"/>
            <a:ext cx="3456384" cy="25889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2564904"/>
            <a:ext cx="8517632" cy="1872208"/>
          </a:xfrm>
        </p:spPr>
        <p:txBody>
          <a:bodyPr>
            <a:noAutofit/>
          </a:bodyPr>
          <a:lstStyle/>
          <a:p>
            <a:r>
              <a:rPr lang="fr-FR" sz="6000" dirty="0" smtClean="0"/>
              <a:t>Calcul d’erreur</a:t>
            </a:r>
            <a:br>
              <a:rPr lang="fr-FR" sz="6000" dirty="0" smtClean="0"/>
            </a:br>
            <a:endParaRPr lang="fr-FR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149080"/>
            <a:ext cx="2488322" cy="1160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llipse 13"/>
          <p:cNvSpPr/>
          <p:nvPr/>
        </p:nvSpPr>
        <p:spPr>
          <a:xfrm>
            <a:off x="215008" y="1340768"/>
            <a:ext cx="8748464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Calcul d’erreur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-180528" y="1484784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Toute mesure expérimentale est fausse </a:t>
            </a:r>
          </a:p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plus ou moins exacte!</a:t>
            </a:r>
          </a:p>
          <a:p>
            <a:pPr algn="ctr"/>
            <a:endParaRPr lang="fr-FR" sz="28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547664" y="2852936"/>
            <a:ext cx="5976664" cy="1728192"/>
            <a:chOff x="1547664" y="2852936"/>
            <a:chExt cx="5256584" cy="1800994"/>
          </a:xfrm>
        </p:grpSpPr>
        <p:cxnSp>
          <p:nvCxnSpPr>
            <p:cNvPr id="6" name="Connecteur droit avec flèche 5"/>
            <p:cNvCxnSpPr/>
            <p:nvPr/>
          </p:nvCxnSpPr>
          <p:spPr>
            <a:xfrm rot="10800000" flipV="1">
              <a:off x="1547664" y="2924944"/>
              <a:ext cx="1584176" cy="14401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 rot="16200000" flipH="1">
              <a:off x="5292080" y="2996952"/>
              <a:ext cx="1656184" cy="13681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rot="5400000">
              <a:off x="3347864" y="3789040"/>
              <a:ext cx="172819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4797152"/>
            <a:ext cx="2226453" cy="1667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4627176"/>
            <a:ext cx="1224136" cy="172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7073437" y="5004966"/>
            <a:ext cx="504056" cy="720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5229200"/>
            <a:ext cx="1810294" cy="1355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Type d’erreur</a:t>
            </a:r>
            <a:endParaRPr lang="fr-FR" dirty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 cstate="print"/>
          <a:srcRect r="52196" b="19449"/>
          <a:stretch>
            <a:fillRect/>
          </a:stretch>
        </p:blipFill>
        <p:spPr bwMode="auto">
          <a:xfrm>
            <a:off x="323528" y="1124744"/>
            <a:ext cx="2664296" cy="2578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 l="50889" b="19449"/>
          <a:stretch>
            <a:fillRect/>
          </a:stretch>
        </p:blipFill>
        <p:spPr bwMode="auto">
          <a:xfrm>
            <a:off x="5580112" y="1196752"/>
            <a:ext cx="2797337" cy="2635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e 25"/>
          <p:cNvGrpSpPr/>
          <p:nvPr/>
        </p:nvGrpSpPr>
        <p:grpSpPr>
          <a:xfrm>
            <a:off x="3144028" y="1315734"/>
            <a:ext cx="2292068" cy="1105154"/>
            <a:chOff x="3059832" y="1457169"/>
            <a:chExt cx="2292068" cy="1105154"/>
          </a:xfrm>
        </p:grpSpPr>
        <p:cxnSp>
          <p:nvCxnSpPr>
            <p:cNvPr id="6" name="Connecteur droit avec flèche 5"/>
            <p:cNvCxnSpPr/>
            <p:nvPr/>
          </p:nvCxnSpPr>
          <p:spPr>
            <a:xfrm rot="10453346" flipV="1">
              <a:off x="3059832" y="1558756"/>
              <a:ext cx="1255683" cy="9209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rot="5053346" flipV="1">
              <a:off x="4276122" y="1486544"/>
              <a:ext cx="1105154" cy="10464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/>
          <p:cNvSpPr txBox="1"/>
          <p:nvPr/>
        </p:nvSpPr>
        <p:spPr>
          <a:xfrm>
            <a:off x="539552" y="371703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Systématique</a:t>
            </a:r>
            <a:endParaRPr lang="fr-FR" sz="28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084166" y="4005064"/>
            <a:ext cx="230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Accidentelle</a:t>
            </a:r>
            <a:endParaRPr lang="fr-FR" sz="28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43093">
            <a:off x="2409587" y="5440900"/>
            <a:ext cx="2035313" cy="58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4585652"/>
            <a:ext cx="2100310" cy="205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722" name="Picture 2" descr="http://t3.gstatic.com/images?q=tbn:ANd9GcTV2PuF0PfyBUvQIyeB-uYj54AJy23G0LhCxfeU-w6G3SohBw-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581128"/>
            <a:ext cx="1750318" cy="19220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 smtClean="0"/>
              <a:t>Incertitude absolue (</a:t>
            </a:r>
            <a:r>
              <a:rPr lang="fr-FR" dirty="0" smtClean="0">
                <a:sym typeface="Symbol"/>
              </a:rPr>
              <a:t></a:t>
            </a:r>
            <a:r>
              <a:rPr lang="fr-FR" dirty="0" smtClean="0"/>
              <a:t>G)</a:t>
            </a:r>
            <a:endParaRPr lang="fr-FR" dirty="0"/>
          </a:p>
        </p:txBody>
      </p:sp>
      <p:graphicFrame>
        <p:nvGraphicFramePr>
          <p:cNvPr id="267281" name="Object 2"/>
          <p:cNvGraphicFramePr>
            <a:graphicFrameLocks noChangeAspect="1"/>
          </p:cNvGraphicFramePr>
          <p:nvPr/>
        </p:nvGraphicFramePr>
        <p:xfrm>
          <a:off x="2339752" y="2276872"/>
          <a:ext cx="3560762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6" name="Équation" r:id="rId3" imgW="1257120" imgH="228600" progId="Equation.3">
                  <p:embed/>
                </p:oleObj>
              </mc:Choice>
              <mc:Fallback>
                <p:oleObj name="Équation" r:id="rId3" imgW="12571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276872"/>
                        <a:ext cx="3560762" cy="64928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915816" y="3573016"/>
          <a:ext cx="27686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7" name="Équation" r:id="rId5" imgW="977760" imgH="253800" progId="Equation.3">
                  <p:embed/>
                </p:oleObj>
              </mc:Choice>
              <mc:Fallback>
                <p:oleObj name="Équation" r:id="rId5" imgW="977760" imgH="253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3573016"/>
                        <a:ext cx="2768600" cy="720725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lèche vers le bas 14"/>
          <p:cNvSpPr/>
          <p:nvPr/>
        </p:nvSpPr>
        <p:spPr>
          <a:xfrm>
            <a:off x="4067944" y="3068960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e bas 15"/>
          <p:cNvSpPr/>
          <p:nvPr/>
        </p:nvSpPr>
        <p:spPr>
          <a:xfrm>
            <a:off x="4067944" y="4365104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123728" y="4797152"/>
          <a:ext cx="4316412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8" name="Équation" r:id="rId7" imgW="1523880" imgH="228600" progId="Equation.3">
                  <p:embed/>
                </p:oleObj>
              </mc:Choice>
              <mc:Fallback>
                <p:oleObj name="Équation" r:id="rId7" imgW="152388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797152"/>
                        <a:ext cx="4316412" cy="64928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3131840" y="6064697"/>
          <a:ext cx="2373313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9" name="Équation" r:id="rId9" imgW="838080" imgH="228600" progId="Equation.3">
                  <p:embed/>
                </p:oleObj>
              </mc:Choice>
              <mc:Fallback>
                <p:oleObj name="Équation" r:id="rId9" imgW="83808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6064697"/>
                        <a:ext cx="2373313" cy="64928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Flèche vers le bas 19"/>
          <p:cNvSpPr/>
          <p:nvPr/>
        </p:nvSpPr>
        <p:spPr>
          <a:xfrm>
            <a:off x="4101852" y="5589240"/>
            <a:ext cx="216024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75856" y="764704"/>
            <a:ext cx="1958941" cy="1303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e 25"/>
          <p:cNvGrpSpPr/>
          <p:nvPr/>
        </p:nvGrpSpPr>
        <p:grpSpPr>
          <a:xfrm>
            <a:off x="179512" y="2204864"/>
            <a:ext cx="2088232" cy="954107"/>
            <a:chOff x="179512" y="2204864"/>
            <a:chExt cx="2088232" cy="954107"/>
          </a:xfrm>
        </p:grpSpPr>
        <p:sp>
          <p:nvSpPr>
            <p:cNvPr id="21" name="ZoneTexte 20"/>
            <p:cNvSpPr txBox="1"/>
            <p:nvPr/>
          </p:nvSpPr>
          <p:spPr>
            <a:xfrm>
              <a:off x="179512" y="2204864"/>
              <a:ext cx="15121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Erreur absolue</a:t>
              </a:r>
              <a:endParaRPr lang="fr-FR" sz="2800" dirty="0"/>
            </a:p>
          </p:txBody>
        </p:sp>
        <p:cxnSp>
          <p:nvCxnSpPr>
            <p:cNvPr id="23" name="Connecteur droit avec flèche 22"/>
            <p:cNvCxnSpPr/>
            <p:nvPr/>
          </p:nvCxnSpPr>
          <p:spPr>
            <a:xfrm flipV="1">
              <a:off x="1763688" y="2564904"/>
              <a:ext cx="504056" cy="735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76872"/>
            <a:ext cx="2551283" cy="2587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3517" t="24235" r="19479" b="29954"/>
          <a:stretch>
            <a:fillRect/>
          </a:stretch>
        </p:blipFill>
        <p:spPr bwMode="auto">
          <a:xfrm>
            <a:off x="3491880" y="836712"/>
            <a:ext cx="5129441" cy="231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4365104"/>
            <a:ext cx="23717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3933056"/>
            <a:ext cx="2232248" cy="25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331640" y="2564904"/>
            <a:ext cx="36004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27584" y="3429000"/>
            <a:ext cx="360040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 smtClean="0"/>
              <a:t>Incertitude absolue (</a:t>
            </a:r>
            <a:r>
              <a:rPr lang="fr-FR" dirty="0" smtClean="0">
                <a:sym typeface="Symbol"/>
              </a:rPr>
              <a:t></a:t>
            </a:r>
            <a:r>
              <a:rPr lang="fr-FR" dirty="0" smtClean="0"/>
              <a:t>G)</a:t>
            </a:r>
            <a:endParaRPr lang="fr-FR" dirty="0"/>
          </a:p>
        </p:txBody>
      </p:sp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764704"/>
            <a:ext cx="1958941" cy="1303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3059832" y="2420888"/>
          <a:ext cx="2373313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4" name="Équation" r:id="rId4" imgW="838080" imgH="228600" progId="Equation.3">
                  <p:embed/>
                </p:oleObj>
              </mc:Choice>
              <mc:Fallback>
                <p:oleObj name="Équation" r:id="rId4" imgW="8380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2420888"/>
                        <a:ext cx="2373313" cy="64928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e 31"/>
          <p:cNvGrpSpPr/>
          <p:nvPr/>
        </p:nvGrpSpPr>
        <p:grpSpPr>
          <a:xfrm>
            <a:off x="107504" y="3284985"/>
            <a:ext cx="8784976" cy="3573015"/>
            <a:chOff x="107504" y="3284985"/>
            <a:chExt cx="8784976" cy="3573015"/>
          </a:xfrm>
        </p:grpSpPr>
        <p:cxnSp>
          <p:nvCxnSpPr>
            <p:cNvPr id="17" name="Connecteur droit avec flèche 16"/>
            <p:cNvCxnSpPr/>
            <p:nvPr/>
          </p:nvCxnSpPr>
          <p:spPr>
            <a:xfrm rot="10800000" flipV="1">
              <a:off x="1331640" y="3354082"/>
              <a:ext cx="1801186" cy="13819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rot="16200000" flipH="1">
              <a:off x="5735901" y="3301818"/>
              <a:ext cx="1589236" cy="15555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rot="5400000">
              <a:off x="2953663" y="3893061"/>
              <a:ext cx="1946367" cy="8699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07504" y="5013176"/>
              <a:ext cx="2520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>
                  <a:sym typeface="Symbol"/>
                </a:rPr>
                <a:t></a:t>
              </a:r>
              <a:r>
                <a:rPr lang="fr-FR" sz="2800" dirty="0" smtClean="0"/>
                <a:t>G toujours &gt; 0</a:t>
              </a:r>
              <a:endParaRPr lang="fr-FR" sz="2800" dirty="0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555776" y="5473005"/>
              <a:ext cx="1800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ym typeface="Symbol"/>
                </a:rPr>
                <a:t>G et </a:t>
              </a:r>
              <a:r>
                <a:rPr lang="fr-FR" sz="2800" dirty="0" smtClean="0"/>
                <a:t>G même unité</a:t>
              </a:r>
              <a:r>
                <a:rPr lang="fr-FR" sz="2800" dirty="0" smtClean="0">
                  <a:sym typeface="Symbol"/>
                </a:rPr>
                <a:t> </a:t>
              </a:r>
              <a:endParaRPr lang="fr-FR" sz="2800" dirty="0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rot="16200000" flipH="1">
              <a:off x="3955938" y="3895211"/>
              <a:ext cx="1946367" cy="8699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4716016" y="5373216"/>
              <a:ext cx="1800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>
                  <a:sym typeface="Symbol"/>
                </a:rPr>
                <a:t>Nbre</a:t>
              </a:r>
              <a:r>
                <a:rPr lang="fr-FR" sz="2800" dirty="0" smtClean="0">
                  <a:sym typeface="Symbol"/>
                </a:rPr>
                <a:t> chiffres significatifs</a:t>
              </a:r>
              <a:endParaRPr lang="fr-FR" sz="2800" dirty="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6948264" y="5157192"/>
              <a:ext cx="19442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ym typeface="Symbol"/>
                </a:rPr>
                <a:t>A relativiser</a:t>
              </a:r>
              <a:endParaRPr lang="fr-FR" sz="2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smtClean="0"/>
              <a:t>Incertitude relative</a:t>
            </a:r>
            <a:endParaRPr lang="fr-FR" dirty="0"/>
          </a:p>
        </p:txBody>
      </p:sp>
      <p:graphicFrame>
        <p:nvGraphicFramePr>
          <p:cNvPr id="267281" name="Object 5"/>
          <p:cNvGraphicFramePr>
            <a:graphicFrameLocks noChangeAspect="1"/>
          </p:cNvGraphicFramePr>
          <p:nvPr/>
        </p:nvGraphicFramePr>
        <p:xfrm>
          <a:off x="1907704" y="3789040"/>
          <a:ext cx="5141912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9" name="Équation" r:id="rId3" imgW="1815840" imgH="393480" progId="Equation.3">
                  <p:embed/>
                </p:oleObj>
              </mc:Choice>
              <mc:Fallback>
                <p:oleObj name="Équation" r:id="rId3" imgW="181584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789040"/>
                        <a:ext cx="5141912" cy="111918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5696" y="1124744"/>
            <a:ext cx="2507480" cy="17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26002" y="1268760"/>
            <a:ext cx="1810294" cy="1355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Flèche vers le bas 17"/>
          <p:cNvSpPr/>
          <p:nvPr/>
        </p:nvSpPr>
        <p:spPr>
          <a:xfrm>
            <a:off x="4427984" y="2996952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3973" name="Picture 5" descr="C:\Users\dsarmeo\AppData\Local\Microsoft\Windows\Temporary Internet Files\Content.IE5\XNYV7PGF\MC900353988[1]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2120" y="5373216"/>
            <a:ext cx="1523628" cy="1233704"/>
          </a:xfrm>
          <a:prstGeom prst="rect">
            <a:avLst/>
          </a:prstGeom>
          <a:noFill/>
        </p:spPr>
      </p:pic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3203848" y="5589240"/>
          <a:ext cx="1334083" cy="902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0" name="Équation" r:id="rId8" imgW="583920" imgH="393480" progId="Equation.3">
                  <p:embed/>
                </p:oleObj>
              </mc:Choice>
              <mc:Fallback>
                <p:oleObj name="Équation" r:id="rId8" imgW="583920" imgH="3934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589240"/>
                        <a:ext cx="1334083" cy="902618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lèche droite 20"/>
          <p:cNvSpPr/>
          <p:nvPr/>
        </p:nvSpPr>
        <p:spPr>
          <a:xfrm>
            <a:off x="4860032" y="5805264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499992" y="1340768"/>
            <a:ext cx="792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 smtClean="0"/>
              <a:t>?</a:t>
            </a:r>
            <a:endParaRPr lang="fr-FR" sz="7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7524328" y="1412776"/>
            <a:ext cx="12241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1 mm pour 20 cm</a:t>
            </a:r>
            <a:endParaRPr lang="fr-FR" sz="2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79512" y="1484784"/>
            <a:ext cx="1296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10 cm pour 100 m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467544" y="189012"/>
            <a:ext cx="8013700" cy="647700"/>
          </a:xfrm>
        </p:spPr>
        <p:txBody>
          <a:bodyPr>
            <a:noAutofit/>
          </a:bodyPr>
          <a:lstStyle/>
          <a:p>
            <a:r>
              <a:rPr lang="fr-FR" dirty="0" smtClean="0"/>
              <a:t>Types de mesure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4920" y="1700808"/>
            <a:ext cx="1958941" cy="1303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 descr="C:\Users\dsarmeo\AppData\Local\Microsoft\Windows\Temporary Internet Files\Content.IE5\0CTJ6EZ4\MC900279004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8856" y="3645024"/>
            <a:ext cx="1541678" cy="181142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25080" y="3861048"/>
            <a:ext cx="12287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7281" name="Object 5"/>
          <p:cNvGraphicFramePr>
            <a:graphicFrameLocks noChangeAspect="1"/>
          </p:cNvGraphicFramePr>
          <p:nvPr/>
        </p:nvGraphicFramePr>
        <p:xfrm>
          <a:off x="6228184" y="2564904"/>
          <a:ext cx="1258888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5" name="Équation" r:id="rId6" imgW="444240" imgH="393480" progId="Equation.3">
                  <p:embed/>
                </p:oleObj>
              </mc:Choice>
              <mc:Fallback>
                <p:oleObj name="Équation" r:id="rId6" imgW="44424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2564904"/>
                        <a:ext cx="1258888" cy="1119188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5796136" y="4293096"/>
            <a:ext cx="2664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Indirectement</a:t>
            </a:r>
            <a:r>
              <a:rPr lang="fr-FR" sz="2800" dirty="0" smtClean="0"/>
              <a:t> par relation mathématique</a:t>
            </a:r>
            <a:endParaRPr lang="fr-FR" sz="2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259632" y="5661248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Par lecture </a:t>
            </a:r>
            <a:r>
              <a:rPr lang="fr-FR" sz="2800" b="1" dirty="0" smtClean="0"/>
              <a:t>directe</a:t>
            </a:r>
            <a:endParaRPr lang="fr-FR" sz="2800" b="1" dirty="0"/>
          </a:p>
        </p:txBody>
      </p:sp>
      <p:cxnSp>
        <p:nvCxnSpPr>
          <p:cNvPr id="10" name="Connecteur droit 9"/>
          <p:cNvCxnSpPr/>
          <p:nvPr/>
        </p:nvCxnSpPr>
        <p:spPr>
          <a:xfrm rot="16200000" flipH="1">
            <a:off x="2807804" y="3969060"/>
            <a:ext cx="4464496" cy="720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5364088" y="692696"/>
            <a:ext cx="3888432" cy="6093296"/>
            <a:chOff x="5364088" y="576064"/>
            <a:chExt cx="3888432" cy="609329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5043" t="19866" r="47238" b="16701"/>
            <a:stretch>
              <a:fillRect/>
            </a:stretch>
          </p:blipFill>
          <p:spPr bwMode="auto">
            <a:xfrm>
              <a:off x="5364088" y="576064"/>
              <a:ext cx="2990056" cy="602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ZoneTexte 7"/>
            <p:cNvSpPr txBox="1">
              <a:spLocks noChangeArrowheads="1"/>
            </p:cNvSpPr>
            <p:nvPr/>
          </p:nvSpPr>
          <p:spPr bwMode="auto">
            <a:xfrm>
              <a:off x="7668344" y="1052736"/>
              <a:ext cx="136738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800" dirty="0" smtClean="0"/>
                <a:t>Fidélité </a:t>
              </a:r>
              <a:endParaRPr lang="fr-FR" sz="2800" dirty="0"/>
            </a:p>
          </p:txBody>
        </p:sp>
        <p:sp>
          <p:nvSpPr>
            <p:cNvPr id="4" name="ZoneTexte 3"/>
            <p:cNvSpPr txBox="1">
              <a:spLocks noChangeArrowheads="1"/>
            </p:cNvSpPr>
            <p:nvPr/>
          </p:nvSpPr>
          <p:spPr bwMode="auto">
            <a:xfrm>
              <a:off x="7596336" y="5229200"/>
              <a:ext cx="158417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fr-FR" sz="2800" dirty="0" smtClean="0"/>
                <a:t>Précision</a:t>
              </a:r>
              <a:endParaRPr lang="fr-FR" sz="2800" dirty="0"/>
            </a:p>
          </p:txBody>
        </p:sp>
        <p:sp>
          <p:nvSpPr>
            <p:cNvPr id="5" name="ZoneTexte 7"/>
            <p:cNvSpPr txBox="1">
              <a:spLocks noChangeArrowheads="1"/>
            </p:cNvSpPr>
            <p:nvPr/>
          </p:nvSpPr>
          <p:spPr bwMode="auto">
            <a:xfrm>
              <a:off x="7308304" y="3212976"/>
              <a:ext cx="194421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800" dirty="0" smtClean="0"/>
                <a:t>Justesse</a:t>
              </a:r>
              <a:endParaRPr lang="fr-FR" sz="28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8184" y="2276872"/>
              <a:ext cx="115212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56176" y="4365104"/>
              <a:ext cx="115212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56176" y="6309320"/>
              <a:ext cx="115212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25987" t="40599" r="42513" b="36301"/>
          <a:stretch>
            <a:fillRect/>
          </a:stretch>
        </p:blipFill>
        <p:spPr bwMode="auto">
          <a:xfrm>
            <a:off x="107504" y="2276872"/>
            <a:ext cx="5492247" cy="2265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013700" cy="647700"/>
          </a:xfrm>
        </p:spPr>
        <p:txBody>
          <a:bodyPr>
            <a:noAutofit/>
          </a:bodyPr>
          <a:lstStyle/>
          <a:p>
            <a:r>
              <a:rPr lang="fr-FR" dirty="0" smtClean="0"/>
              <a:t>Incertitude mesure directe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10084" y="4543168"/>
            <a:ext cx="54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Caractéristiques appareil de </a:t>
            </a:r>
            <a:r>
              <a:rPr lang="fr-FR" sz="2800" dirty="0" smtClean="0"/>
              <a:t>mesure= qualité de mesure</a:t>
            </a:r>
            <a:endParaRPr lang="fr-FR" sz="2800" dirty="0"/>
          </a:p>
        </p:txBody>
      </p:sp>
      <p:sp>
        <p:nvSpPr>
          <p:cNvPr id="13" name="ZoneTexte 12"/>
          <p:cNvSpPr txBox="1">
            <a:spLocks noChangeArrowheads="1"/>
          </p:cNvSpPr>
          <p:nvPr/>
        </p:nvSpPr>
        <p:spPr bwMode="auto">
          <a:xfrm>
            <a:off x="765395" y="5510064"/>
            <a:ext cx="41764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dirty="0" smtClean="0"/>
              <a:t>Précision = s = sensibilité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013700" cy="647700"/>
          </a:xfrm>
        </p:spPr>
        <p:txBody>
          <a:bodyPr>
            <a:noAutofit/>
          </a:bodyPr>
          <a:lstStyle/>
          <a:p>
            <a:r>
              <a:rPr lang="fr-FR" dirty="0" smtClean="0"/>
              <a:t>Précision = Sensibilité</a:t>
            </a:r>
          </a:p>
        </p:txBody>
      </p:sp>
      <p:graphicFrame>
        <p:nvGraphicFramePr>
          <p:cNvPr id="267281" name="Object 5"/>
          <p:cNvGraphicFramePr>
            <a:graphicFrameLocks noChangeAspect="1"/>
          </p:cNvGraphicFramePr>
          <p:nvPr/>
        </p:nvGraphicFramePr>
        <p:xfrm>
          <a:off x="755576" y="5229200"/>
          <a:ext cx="3096344" cy="1414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06" name="Équation" r:id="rId3" imgW="1002960" imgH="457200" progId="Equation.3">
                  <p:embed/>
                </p:oleObj>
              </mc:Choice>
              <mc:Fallback>
                <p:oleObj name="Équation" r:id="rId3" imgW="10029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5229200"/>
                        <a:ext cx="3096344" cy="141497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e 17"/>
          <p:cNvGrpSpPr/>
          <p:nvPr/>
        </p:nvGrpSpPr>
        <p:grpSpPr>
          <a:xfrm>
            <a:off x="1115616" y="908720"/>
            <a:ext cx="6048672" cy="3999291"/>
            <a:chOff x="539552" y="1538263"/>
            <a:chExt cx="6048672" cy="3999291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17719" t="22400" r="35193" b="20201"/>
            <a:stretch>
              <a:fillRect/>
            </a:stretch>
          </p:blipFill>
          <p:spPr bwMode="auto">
            <a:xfrm>
              <a:off x="539552" y="1538263"/>
              <a:ext cx="5832648" cy="3999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220072" y="1556792"/>
              <a:ext cx="1368152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4788024" y="5373216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Vernier au 1/10 ième de mm</a:t>
            </a:r>
            <a:endParaRPr lang="fr-FR" sz="2800" dirty="0"/>
          </a:p>
        </p:txBody>
      </p:sp>
      <p:sp>
        <p:nvSpPr>
          <p:cNvPr id="20" name="Flèche droite 19"/>
          <p:cNvSpPr/>
          <p:nvPr/>
        </p:nvSpPr>
        <p:spPr>
          <a:xfrm>
            <a:off x="4283968" y="5805264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18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395536" y="1340768"/>
            <a:ext cx="8568952" cy="5040560"/>
            <a:chOff x="323528" y="548680"/>
            <a:chExt cx="8568952" cy="504056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8743" t="30100" r="17314" b="17401"/>
            <a:stretch>
              <a:fillRect/>
            </a:stretch>
          </p:blipFill>
          <p:spPr bwMode="auto">
            <a:xfrm>
              <a:off x="323528" y="548680"/>
              <a:ext cx="8568952" cy="5040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4568697" y="1224454"/>
              <a:ext cx="1493671" cy="1351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310869" y="1393398"/>
              <a:ext cx="1493671" cy="1182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160726" y="2624033"/>
              <a:ext cx="2672884" cy="168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75103" y="2628453"/>
              <a:ext cx="324000" cy="168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013700" cy="647700"/>
          </a:xfrm>
        </p:spPr>
        <p:txBody>
          <a:bodyPr>
            <a:noAutofit/>
          </a:bodyPr>
          <a:lstStyle/>
          <a:p>
            <a:r>
              <a:rPr lang="fr-FR" dirty="0" smtClean="0"/>
              <a:t>Pied à coulisse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01040"/>
            <a:ext cx="8229600" cy="1143000"/>
          </a:xfrm>
        </p:spPr>
        <p:txBody>
          <a:bodyPr/>
          <a:lstStyle/>
          <a:p>
            <a:r>
              <a:rPr lang="fr-FR" dirty="0" smtClean="0"/>
              <a:t>Exemples mesure pied à coulisse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399048" y="1556792"/>
            <a:ext cx="8349416" cy="4248472"/>
            <a:chOff x="399048" y="1556792"/>
            <a:chExt cx="8349416" cy="4248472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8112" t="23100" r="18495" b="19501"/>
            <a:stretch>
              <a:fillRect/>
            </a:stretch>
          </p:blipFill>
          <p:spPr bwMode="auto">
            <a:xfrm>
              <a:off x="399048" y="1556792"/>
              <a:ext cx="8341514" cy="4248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92080" y="1772816"/>
              <a:ext cx="3456384" cy="1152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02886"/>
              </p:ext>
            </p:extLst>
          </p:nvPr>
        </p:nvGraphicFramePr>
        <p:xfrm>
          <a:off x="6847263" y="3748923"/>
          <a:ext cx="2190701" cy="5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3" name="Équation" r:id="rId5" imgW="787320" imgH="203040" progId="Equation.3">
                  <p:embed/>
                </p:oleObj>
              </mc:Choice>
              <mc:Fallback>
                <p:oleObj name="Équation" r:id="rId5" imgW="787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7263" y="3748923"/>
                        <a:ext cx="2190701" cy="5653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148064" y="1394773"/>
            <a:ext cx="3456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Quelle est la longueur de la tige rouge ?</a:t>
            </a:r>
            <a:endParaRPr lang="fr-FR" sz="2800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139952" y="4221088"/>
            <a:ext cx="144016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4836194" y="32849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10 divisions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Flèche droite 11"/>
          <p:cNvSpPr/>
          <p:nvPr/>
        </p:nvSpPr>
        <p:spPr>
          <a:xfrm rot="17969831">
            <a:off x="4992922" y="3795763"/>
            <a:ext cx="574477" cy="144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/>
          <p:cNvGrpSpPr/>
          <p:nvPr/>
        </p:nvGrpSpPr>
        <p:grpSpPr>
          <a:xfrm>
            <a:off x="4210862" y="5286798"/>
            <a:ext cx="290227" cy="369332"/>
            <a:chOff x="4569805" y="2536854"/>
            <a:chExt cx="290227" cy="369332"/>
          </a:xfrm>
        </p:grpSpPr>
        <p:sp>
          <p:nvSpPr>
            <p:cNvPr id="13" name="ZoneTexte 12"/>
            <p:cNvSpPr txBox="1"/>
            <p:nvPr/>
          </p:nvSpPr>
          <p:spPr>
            <a:xfrm>
              <a:off x="4569805" y="2536854"/>
              <a:ext cx="266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4569805" y="2564904"/>
              <a:ext cx="290227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3797137" y="4204566"/>
            <a:ext cx="290227" cy="369332"/>
            <a:chOff x="4569805" y="2536854"/>
            <a:chExt cx="290227" cy="369332"/>
          </a:xfrm>
        </p:grpSpPr>
        <p:sp>
          <p:nvSpPr>
            <p:cNvPr id="19" name="ZoneTexte 18"/>
            <p:cNvSpPr txBox="1"/>
            <p:nvPr/>
          </p:nvSpPr>
          <p:spPr>
            <a:xfrm>
              <a:off x="4569805" y="2536854"/>
              <a:ext cx="266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0" name="Ellipse 19"/>
            <p:cNvSpPr/>
            <p:nvPr/>
          </p:nvSpPr>
          <p:spPr>
            <a:xfrm>
              <a:off x="4569805" y="2564904"/>
              <a:ext cx="290227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7" name="Connecteur droit avec flèche 16"/>
          <p:cNvCxnSpPr/>
          <p:nvPr/>
        </p:nvCxnSpPr>
        <p:spPr>
          <a:xfrm>
            <a:off x="4139952" y="4653136"/>
            <a:ext cx="216024" cy="61138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èche droite 25"/>
          <p:cNvSpPr/>
          <p:nvPr/>
        </p:nvSpPr>
        <p:spPr>
          <a:xfrm rot="1815677">
            <a:off x="4548955" y="5593804"/>
            <a:ext cx="574477" cy="144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5178371" y="5755537"/>
            <a:ext cx="372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Valeur grossière = (13 + …) mm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8" name="Flèche droite 27"/>
          <p:cNvSpPr/>
          <p:nvPr/>
        </p:nvSpPr>
        <p:spPr>
          <a:xfrm rot="17969831">
            <a:off x="5356469" y="2994383"/>
            <a:ext cx="574477" cy="144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5940152" y="256490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 = 0,1 mm</a:t>
            </a:r>
            <a:endParaRPr lang="fr-FR" dirty="0">
              <a:solidFill>
                <a:srgbClr val="FF0000"/>
              </a:solidFill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1619672" y="4536527"/>
            <a:ext cx="290227" cy="369332"/>
            <a:chOff x="4569805" y="2536854"/>
            <a:chExt cx="290227" cy="369332"/>
          </a:xfrm>
        </p:grpSpPr>
        <p:sp>
          <p:nvSpPr>
            <p:cNvPr id="31" name="ZoneTexte 30"/>
            <p:cNvSpPr txBox="1"/>
            <p:nvPr/>
          </p:nvSpPr>
          <p:spPr>
            <a:xfrm>
              <a:off x="4569805" y="2536854"/>
              <a:ext cx="266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1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2" name="Ellipse 31"/>
            <p:cNvSpPr/>
            <p:nvPr/>
          </p:nvSpPr>
          <p:spPr>
            <a:xfrm>
              <a:off x="4569805" y="2564904"/>
              <a:ext cx="290227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9" name="Connecteur droit avec flèche 38"/>
          <p:cNvCxnSpPr/>
          <p:nvPr/>
        </p:nvCxnSpPr>
        <p:spPr>
          <a:xfrm>
            <a:off x="1979712" y="4712052"/>
            <a:ext cx="216024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èche droite 42"/>
          <p:cNvSpPr/>
          <p:nvPr/>
        </p:nvSpPr>
        <p:spPr>
          <a:xfrm rot="17969831">
            <a:off x="1942145" y="4264615"/>
            <a:ext cx="574477" cy="144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1752866" y="3654316"/>
            <a:ext cx="173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S</a:t>
            </a:r>
            <a:r>
              <a:rPr lang="fr-FR" baseline="-25000" dirty="0" err="1" smtClean="0">
                <a:solidFill>
                  <a:srgbClr val="FF0000"/>
                </a:solidFill>
              </a:rPr>
              <a:t>règle</a:t>
            </a:r>
            <a:r>
              <a:rPr lang="fr-FR" dirty="0" smtClean="0">
                <a:solidFill>
                  <a:srgbClr val="FF0000"/>
                </a:solidFill>
              </a:rPr>
              <a:t>  = 1 mm</a:t>
            </a:r>
            <a:endParaRPr lang="fr-FR" dirty="0">
              <a:solidFill>
                <a:srgbClr val="FF0000"/>
              </a:solidFill>
            </a:endParaRPr>
          </a:p>
        </p:txBody>
      </p:sp>
      <p:grpSp>
        <p:nvGrpSpPr>
          <p:cNvPr id="45" name="Groupe 44"/>
          <p:cNvGrpSpPr/>
          <p:nvPr/>
        </p:nvGrpSpPr>
        <p:grpSpPr>
          <a:xfrm>
            <a:off x="127501" y="6165304"/>
            <a:ext cx="337267" cy="369332"/>
            <a:chOff x="4561854" y="2536854"/>
            <a:chExt cx="298178" cy="369332"/>
          </a:xfrm>
        </p:grpSpPr>
        <p:sp>
          <p:nvSpPr>
            <p:cNvPr id="46" name="ZoneTexte 45"/>
            <p:cNvSpPr txBox="1"/>
            <p:nvPr/>
          </p:nvSpPr>
          <p:spPr>
            <a:xfrm>
              <a:off x="4561854" y="2536854"/>
              <a:ext cx="266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4</a:t>
              </a:r>
              <a:endParaRPr lang="fr-FR" dirty="0"/>
            </a:p>
          </p:txBody>
        </p:sp>
        <p:sp>
          <p:nvSpPr>
            <p:cNvPr id="47" name="Ellipse 46"/>
            <p:cNvSpPr/>
            <p:nvPr/>
          </p:nvSpPr>
          <p:spPr>
            <a:xfrm>
              <a:off x="4569805" y="2564904"/>
              <a:ext cx="290227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ZoneTexte 47"/>
          <p:cNvSpPr txBox="1"/>
          <p:nvPr/>
        </p:nvSpPr>
        <p:spPr>
          <a:xfrm>
            <a:off x="535194" y="6165304"/>
            <a:ext cx="838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Valeur précise = (13 + 1.0,1) mm </a:t>
            </a:r>
            <a:r>
              <a:rPr lang="fr-FR" dirty="0" smtClean="0"/>
              <a:t>(car il faut compter </a:t>
            </a:r>
            <a:r>
              <a:rPr lang="fr-FR" dirty="0" smtClean="0">
                <a:solidFill>
                  <a:srgbClr val="FF0000"/>
                </a:solidFill>
              </a:rPr>
              <a:t>1 graduation </a:t>
            </a:r>
            <a:r>
              <a:rPr lang="fr-FR" dirty="0" smtClean="0"/>
              <a:t>au </a:t>
            </a:r>
            <a:r>
              <a:rPr lang="fr-FR" dirty="0" smtClean="0">
                <a:solidFill>
                  <a:srgbClr val="FF0000"/>
                </a:solidFill>
              </a:rPr>
              <a:t>vernier</a:t>
            </a:r>
            <a:r>
              <a:rPr lang="fr-FR" dirty="0" smtClean="0"/>
              <a:t> pour se retrouver </a:t>
            </a:r>
            <a:r>
              <a:rPr lang="fr-FR" dirty="0" smtClean="0">
                <a:solidFill>
                  <a:srgbClr val="FF0000"/>
                </a:solidFill>
              </a:rPr>
              <a:t>exactement en face </a:t>
            </a:r>
            <a:r>
              <a:rPr lang="fr-FR" dirty="0" smtClean="0"/>
              <a:t>d’une </a:t>
            </a:r>
            <a:r>
              <a:rPr lang="fr-FR" dirty="0" smtClean="0">
                <a:solidFill>
                  <a:srgbClr val="FF0000"/>
                </a:solidFill>
              </a:rPr>
              <a:t>graduation de la règle</a:t>
            </a:r>
            <a:r>
              <a:rPr lang="fr-FR" dirty="0" smtClean="0"/>
              <a:t>)</a:t>
            </a:r>
            <a:endParaRPr lang="fr-FR" dirty="0"/>
          </a:p>
        </p:txBody>
      </p:sp>
      <p:cxnSp>
        <p:nvCxnSpPr>
          <p:cNvPr id="51" name="Connecteur droit avec flèche 50"/>
          <p:cNvCxnSpPr/>
          <p:nvPr/>
        </p:nvCxnSpPr>
        <p:spPr>
          <a:xfrm flipH="1" flipV="1">
            <a:off x="4344056" y="4684185"/>
            <a:ext cx="1095546" cy="7502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/>
          <p:cNvSpPr/>
          <p:nvPr/>
        </p:nvSpPr>
        <p:spPr>
          <a:xfrm>
            <a:off x="4210862" y="4564577"/>
            <a:ext cx="133194" cy="147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5" name="Groupe 54"/>
          <p:cNvGrpSpPr/>
          <p:nvPr/>
        </p:nvGrpSpPr>
        <p:grpSpPr>
          <a:xfrm>
            <a:off x="5505909" y="5301208"/>
            <a:ext cx="290227" cy="369332"/>
            <a:chOff x="4569805" y="2536854"/>
            <a:chExt cx="290227" cy="369332"/>
          </a:xfrm>
        </p:grpSpPr>
        <p:sp>
          <p:nvSpPr>
            <p:cNvPr id="56" name="ZoneTexte 55"/>
            <p:cNvSpPr txBox="1"/>
            <p:nvPr/>
          </p:nvSpPr>
          <p:spPr>
            <a:xfrm>
              <a:off x="4569805" y="2536854"/>
              <a:ext cx="266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7" name="Ellipse 56"/>
            <p:cNvSpPr/>
            <p:nvPr/>
          </p:nvSpPr>
          <p:spPr>
            <a:xfrm>
              <a:off x="4569805" y="2564904"/>
              <a:ext cx="290227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6281319" y="3846907"/>
            <a:ext cx="337267" cy="369332"/>
            <a:chOff x="4561854" y="2536854"/>
            <a:chExt cx="298178" cy="369332"/>
          </a:xfrm>
        </p:grpSpPr>
        <p:sp>
          <p:nvSpPr>
            <p:cNvPr id="59" name="ZoneTexte 58"/>
            <p:cNvSpPr txBox="1"/>
            <p:nvPr/>
          </p:nvSpPr>
          <p:spPr>
            <a:xfrm>
              <a:off x="4561854" y="2536854"/>
              <a:ext cx="266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</a:t>
              </a:r>
            </a:p>
          </p:txBody>
        </p:sp>
        <p:sp>
          <p:nvSpPr>
            <p:cNvPr id="60" name="Ellipse 59"/>
            <p:cNvSpPr/>
            <p:nvPr/>
          </p:nvSpPr>
          <p:spPr>
            <a:xfrm>
              <a:off x="4569805" y="2564904"/>
              <a:ext cx="290227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53" name="Obje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807322"/>
              </p:ext>
            </p:extLst>
          </p:nvPr>
        </p:nvGraphicFramePr>
        <p:xfrm>
          <a:off x="1619672" y="975718"/>
          <a:ext cx="2190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4" name="Équation" r:id="rId7" imgW="787058" imgH="203112" progId="Equation.3">
                  <p:embed/>
                </p:oleObj>
              </mc:Choice>
              <mc:Fallback>
                <p:oleObj name="Équation" r:id="rId7" imgW="787058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975718"/>
                        <a:ext cx="2190750" cy="5651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22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26" grpId="0" animBg="1"/>
      <p:bldP spid="27" grpId="0"/>
      <p:bldP spid="28" grpId="0" animBg="1"/>
      <p:bldP spid="24" grpId="0"/>
      <p:bldP spid="43" grpId="0" animBg="1"/>
      <p:bldP spid="44" grpId="0"/>
      <p:bldP spid="48" grpId="0"/>
      <p:bldP spid="5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Exemples mesure pied à coulisse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95536" y="1484784"/>
            <a:ext cx="8342389" cy="4196786"/>
            <a:chOff x="395536" y="1484784"/>
            <a:chExt cx="8342389" cy="419678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7719" t="22400" r="18101" b="20201"/>
            <a:stretch>
              <a:fillRect/>
            </a:stretch>
          </p:blipFill>
          <p:spPr bwMode="auto">
            <a:xfrm>
              <a:off x="395536" y="1484784"/>
              <a:ext cx="8342389" cy="4196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5364088" y="2348880"/>
              <a:ext cx="3240360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5905500" y="2492375"/>
          <a:ext cx="22606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Équation" r:id="rId4" imgW="812520" imgH="203040" progId="Equation.3">
                  <p:embed/>
                </p:oleObj>
              </mc:Choice>
              <mc:Fallback>
                <p:oleObj name="Équation" r:id="rId4" imgW="81252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2492375"/>
                        <a:ext cx="2260600" cy="5651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5148064" y="1394773"/>
            <a:ext cx="345638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Quelle est la longueur de la tige rouge ?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013700" cy="647700"/>
          </a:xfrm>
        </p:spPr>
        <p:txBody>
          <a:bodyPr>
            <a:noAutofit/>
          </a:bodyPr>
          <a:lstStyle/>
          <a:p>
            <a:r>
              <a:rPr lang="fr-FR" dirty="0" smtClean="0"/>
              <a:t>Pied à coulisse</a:t>
            </a:r>
          </a:p>
        </p:txBody>
      </p:sp>
      <p:pic>
        <p:nvPicPr>
          <p:cNvPr id="3" name="Picture 2" descr="D:\2) BDG\chap_1_Incertitudes\vernier_corrigé.jpg"/>
          <p:cNvPicPr>
            <a:picLocks noChangeAspect="1" noChangeArrowheads="1"/>
          </p:cNvPicPr>
          <p:nvPr/>
        </p:nvPicPr>
        <p:blipFill>
          <a:blip r:embed="rId3" cstate="print"/>
          <a:srcRect l="57068" t="39148" r="5807" b="53706"/>
          <a:stretch>
            <a:fillRect/>
          </a:stretch>
        </p:blipFill>
        <p:spPr bwMode="auto">
          <a:xfrm>
            <a:off x="1024823" y="4573252"/>
            <a:ext cx="7435609" cy="2024100"/>
          </a:xfrm>
          <a:prstGeom prst="rect">
            <a:avLst/>
          </a:prstGeom>
          <a:noFill/>
        </p:spPr>
      </p:pic>
      <p:grpSp>
        <p:nvGrpSpPr>
          <p:cNvPr id="7" name="Groupe 6"/>
          <p:cNvGrpSpPr/>
          <p:nvPr/>
        </p:nvGrpSpPr>
        <p:grpSpPr>
          <a:xfrm>
            <a:off x="1331640" y="764704"/>
            <a:ext cx="6756475" cy="3888432"/>
            <a:chOff x="2051720" y="260648"/>
            <a:chExt cx="6036395" cy="3384376"/>
          </a:xfrm>
        </p:grpSpPr>
        <p:pic>
          <p:nvPicPr>
            <p:cNvPr id="67586" name="Picture 2" descr="D:\2) BDG\chap_1_Incertitudes\vernier_corrigé.jpg"/>
            <p:cNvPicPr>
              <a:picLocks noChangeAspect="1" noChangeArrowheads="1"/>
            </p:cNvPicPr>
            <p:nvPr/>
          </p:nvPicPr>
          <p:blipFill>
            <a:blip r:embed="rId3" cstate="print"/>
            <a:srcRect l="20033" t="22258" b="46041"/>
            <a:stretch>
              <a:fillRect/>
            </a:stretch>
          </p:blipFill>
          <p:spPr bwMode="auto">
            <a:xfrm>
              <a:off x="2051720" y="260648"/>
              <a:ext cx="6036395" cy="3384376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4644008" y="1916832"/>
              <a:ext cx="3168352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67585" name="Object 1"/>
          <p:cNvGraphicFramePr>
            <a:graphicFrameLocks noChangeAspect="1"/>
          </p:cNvGraphicFramePr>
          <p:nvPr/>
        </p:nvGraphicFramePr>
        <p:xfrm>
          <a:off x="4638675" y="3933825"/>
          <a:ext cx="38671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8" name="Équation" r:id="rId4" imgW="990360" imgH="203040" progId="Equation.3">
                  <p:embed/>
                </p:oleObj>
              </mc:Choice>
              <mc:Fallback>
                <p:oleObj name="Équation" r:id="rId4" imgW="990360" imgH="20304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675" y="3933825"/>
                        <a:ext cx="3867150" cy="7905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29531" t="23800" r="29520" b="58700"/>
          <a:stretch>
            <a:fillRect/>
          </a:stretch>
        </p:blipFill>
        <p:spPr bwMode="auto">
          <a:xfrm>
            <a:off x="179512" y="1268760"/>
            <a:ext cx="8759053" cy="210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fr-FR" dirty="0" smtClean="0"/>
              <a:t>Exemples mesure pied à coulisse</a:t>
            </a:r>
            <a:endParaRPr lang="fr-FR" dirty="0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467544" y="3933056"/>
          <a:ext cx="29337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Équation" r:id="rId4" imgW="1002960" imgH="203040" progId="Equation.3">
                  <p:embed/>
                </p:oleObj>
              </mc:Choice>
              <mc:Fallback>
                <p:oleObj name="Équation" r:id="rId4" imgW="100296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933056"/>
                        <a:ext cx="2933700" cy="593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56965" t="27391" r="29520" b="58700"/>
          <a:stretch>
            <a:fillRect/>
          </a:stretch>
        </p:blipFill>
        <p:spPr bwMode="auto">
          <a:xfrm>
            <a:off x="4139952" y="3861048"/>
            <a:ext cx="485127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203848" y="1412776"/>
            <a:ext cx="28083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1988840"/>
            <a:ext cx="8517632" cy="2808312"/>
          </a:xfrm>
        </p:spPr>
        <p:txBody>
          <a:bodyPr>
            <a:noAutofit/>
          </a:bodyPr>
          <a:lstStyle/>
          <a:p>
            <a:r>
              <a:rPr lang="fr-FR" sz="6000" dirty="0" smtClean="0"/>
              <a:t>Mesures de grandeurs physiques</a:t>
            </a:r>
            <a:br>
              <a:rPr lang="fr-FR" sz="6000" dirty="0" smtClean="0"/>
            </a:br>
            <a:endParaRPr lang="fr-FR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fr-FR" dirty="0" smtClean="0"/>
              <a:t>Exemples mesure pied à coulisse</a:t>
            </a:r>
            <a:endParaRPr lang="fr-F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l="29925" t="23799" r="29520" b="58701"/>
          <a:stretch>
            <a:fillRect/>
          </a:stretch>
        </p:blipFill>
        <p:spPr bwMode="auto">
          <a:xfrm>
            <a:off x="0" y="1340768"/>
            <a:ext cx="8989479" cy="218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29925" t="28419" r="50173" b="58701"/>
          <a:stretch>
            <a:fillRect/>
          </a:stretch>
        </p:blipFill>
        <p:spPr bwMode="auto">
          <a:xfrm>
            <a:off x="2483768" y="4293096"/>
            <a:ext cx="6408712" cy="2332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51520" y="3861048"/>
          <a:ext cx="270986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Équation" r:id="rId4" imgW="927000" imgH="203040" progId="Equation.3">
                  <p:embed/>
                </p:oleObj>
              </mc:Choice>
              <mc:Fallback>
                <p:oleObj name="Équation" r:id="rId4" imgW="92700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861048"/>
                        <a:ext cx="2709862" cy="593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131840" y="1412776"/>
            <a:ext cx="28083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491880" y="3645024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Compter les graduations du vernier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1" y="1124744"/>
            <a:ext cx="7992887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Exemples mesure pied à coulisse</a:t>
            </a:r>
            <a:endParaRPr lang="fr-FR" dirty="0"/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2925763" y="5805488"/>
          <a:ext cx="29337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Équation" r:id="rId4" imgW="1002960" imgH="203040" progId="Equation.3">
                  <p:embed/>
                </p:oleObj>
              </mc:Choice>
              <mc:Fallback>
                <p:oleObj name="Équation" r:id="rId4" imgW="100296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63" y="5805488"/>
                        <a:ext cx="2933700" cy="593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Exemples mesure pied à coulisse</a:t>
            </a:r>
            <a:endParaRPr lang="fr-FR" dirty="0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485775" y="3933825"/>
          <a:ext cx="28971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Équation" r:id="rId3" imgW="990360" imgH="203040" progId="Equation.3">
                  <p:embed/>
                </p:oleObj>
              </mc:Choice>
              <mc:Fallback>
                <p:oleObj name="Équation" r:id="rId3" imgW="99036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" y="3933825"/>
                        <a:ext cx="2897188" cy="593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/>
          <a:srcRect l="29925" t="23799" r="30701" b="58001"/>
          <a:stretch>
            <a:fillRect/>
          </a:stretch>
        </p:blipFill>
        <p:spPr bwMode="auto">
          <a:xfrm>
            <a:off x="57652" y="908720"/>
            <a:ext cx="8967766" cy="233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 l="40030" t="28755" r="42548" b="58001"/>
          <a:stretch>
            <a:fillRect/>
          </a:stretch>
        </p:blipFill>
        <p:spPr bwMode="auto">
          <a:xfrm>
            <a:off x="3563888" y="4509120"/>
            <a:ext cx="5184576" cy="221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275856" y="1052736"/>
            <a:ext cx="28083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fr-FR" dirty="0" smtClean="0"/>
              <a:t>Description Palmer</a:t>
            </a:r>
            <a:endParaRPr lang="fr-FR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8208913" cy="3621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Micromètre de PALMER</a:t>
            </a:r>
            <a:endParaRPr lang="fr-FR" dirty="0"/>
          </a:p>
        </p:txBody>
      </p:sp>
      <p:pic>
        <p:nvPicPr>
          <p:cNvPr id="69635" name="Picture 3" descr="D:\2) BDG\chap_1_Incertitudes\palmer_corrigé.jpg"/>
          <p:cNvPicPr>
            <a:picLocks noChangeAspect="1" noChangeArrowheads="1"/>
          </p:cNvPicPr>
          <p:nvPr/>
        </p:nvPicPr>
        <p:blipFill>
          <a:blip r:embed="rId2" cstate="print"/>
          <a:srcRect t="3208" b="47389"/>
          <a:stretch>
            <a:fillRect/>
          </a:stretch>
        </p:blipFill>
        <p:spPr bwMode="auto">
          <a:xfrm>
            <a:off x="312282" y="908720"/>
            <a:ext cx="8450972" cy="5904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Description « Palmer »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9552" y="4149080"/>
            <a:ext cx="8604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- 1 tour du </a:t>
            </a:r>
            <a:r>
              <a:rPr lang="fr-FR" sz="2800" dirty="0" smtClean="0"/>
              <a:t>tambour (vernier mobile) </a:t>
            </a:r>
            <a:r>
              <a:rPr lang="fr-FR" sz="2800" dirty="0" smtClean="0"/>
              <a:t>correspond à la plus petite graduation de l’échelle graduée (fixe) = pas</a:t>
            </a:r>
          </a:p>
          <a:p>
            <a:r>
              <a:rPr lang="fr-FR" sz="2800" dirty="0" smtClean="0"/>
              <a:t>- Le tambour  comporte 50 ou 100 graduations selon les modèles </a:t>
            </a:r>
            <a:endParaRPr lang="fr-FR" sz="2800" dirty="0"/>
          </a:p>
        </p:txBody>
      </p:sp>
      <p:pic>
        <p:nvPicPr>
          <p:cNvPr id="6" name="Picture 3" descr="D:\2) BDG\chap_1_Incertitudes\palmer_corrigé.jpg"/>
          <p:cNvPicPr>
            <a:picLocks noChangeAspect="1" noChangeArrowheads="1"/>
          </p:cNvPicPr>
          <p:nvPr/>
        </p:nvPicPr>
        <p:blipFill>
          <a:blip r:embed="rId2" cstate="print"/>
          <a:srcRect t="25873" b="47389"/>
          <a:stretch>
            <a:fillRect/>
          </a:stretch>
        </p:blipFill>
        <p:spPr bwMode="auto">
          <a:xfrm>
            <a:off x="251520" y="620688"/>
            <a:ext cx="8450972" cy="31957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fr-FR" dirty="0" smtClean="0"/>
              <a:t>Palmer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1043608" y="1131540"/>
            <a:ext cx="7105650" cy="4457700"/>
            <a:chOff x="1187624" y="1340768"/>
            <a:chExt cx="7105650" cy="4457700"/>
          </a:xfrm>
        </p:grpSpPr>
        <p:sp>
          <p:nvSpPr>
            <p:cNvPr id="6" name="ZoneTexte 5"/>
            <p:cNvSpPr txBox="1"/>
            <p:nvPr/>
          </p:nvSpPr>
          <p:spPr>
            <a:xfrm>
              <a:off x="1691680" y="4437112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tt</a:t>
              </a:r>
              <a:endParaRPr lang="fr-FR" dirty="0"/>
            </a:p>
          </p:txBody>
        </p:sp>
        <p:pic>
          <p:nvPicPr>
            <p:cNvPr id="10035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624" y="1340768"/>
              <a:ext cx="7105650" cy="445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1619672" y="5301208"/>
              <a:ext cx="2880320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« Palmer »</a:t>
            </a:r>
            <a:endParaRPr lang="fr-FR" dirty="0"/>
          </a:p>
        </p:txBody>
      </p:sp>
      <p:pic>
        <p:nvPicPr>
          <p:cNvPr id="69635" name="Picture 3" descr="D:\2) BDG\chap_1_Incertitudes\palmer_corrigé.jpg"/>
          <p:cNvPicPr>
            <a:picLocks noChangeAspect="1" noChangeArrowheads="1"/>
          </p:cNvPicPr>
          <p:nvPr/>
        </p:nvPicPr>
        <p:blipFill>
          <a:blip r:embed="rId3" cstate="print"/>
          <a:srcRect t="62728" b="9618"/>
          <a:stretch>
            <a:fillRect/>
          </a:stretch>
        </p:blipFill>
        <p:spPr bwMode="auto">
          <a:xfrm>
            <a:off x="179512" y="2132855"/>
            <a:ext cx="8861072" cy="3465665"/>
          </a:xfrm>
          <a:prstGeom prst="rect">
            <a:avLst/>
          </a:prstGeom>
          <a:noFill/>
        </p:spPr>
      </p:pic>
      <p:grpSp>
        <p:nvGrpSpPr>
          <p:cNvPr id="2" name="Groupe 12"/>
          <p:cNvGrpSpPr/>
          <p:nvPr/>
        </p:nvGrpSpPr>
        <p:grpSpPr>
          <a:xfrm>
            <a:off x="2195736" y="2348880"/>
            <a:ext cx="5429860" cy="2088232"/>
            <a:chOff x="2195736" y="2348880"/>
            <a:chExt cx="5429860" cy="2088232"/>
          </a:xfrm>
          <a:solidFill>
            <a:schemeClr val="bg1"/>
          </a:solidFill>
        </p:grpSpPr>
        <p:sp>
          <p:nvSpPr>
            <p:cNvPr id="4" name="Rectangle 3"/>
            <p:cNvSpPr/>
            <p:nvPr/>
          </p:nvSpPr>
          <p:spPr>
            <a:xfrm>
              <a:off x="2195736" y="4221088"/>
              <a:ext cx="288032" cy="21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35225" y="3400882"/>
              <a:ext cx="360040" cy="1721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516216" y="2348880"/>
              <a:ext cx="432048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193548" y="3299614"/>
              <a:ext cx="432048" cy="144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2244121" y="3765417"/>
              <a:ext cx="394940" cy="84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2740110" y="3412884"/>
              <a:ext cx="391730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33990" y="3369608"/>
              <a:ext cx="29785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6760007" y="2906994"/>
              <a:ext cx="278216" cy="89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98306" name="Object 2"/>
          <p:cNvGraphicFramePr>
            <a:graphicFrameLocks noChangeAspect="1"/>
          </p:cNvGraphicFramePr>
          <p:nvPr/>
        </p:nvGraphicFramePr>
        <p:xfrm>
          <a:off x="5940152" y="5805264"/>
          <a:ext cx="28225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9" name="Équation" r:id="rId4" imgW="965160" imgH="203040" progId="Equation.3">
                  <p:embed/>
                </p:oleObj>
              </mc:Choice>
              <mc:Fallback>
                <p:oleObj name="Équation" r:id="rId4" imgW="96516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805264"/>
                        <a:ext cx="2822575" cy="593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7" name="Object 3"/>
          <p:cNvGraphicFramePr>
            <a:graphicFrameLocks noChangeAspect="1"/>
          </p:cNvGraphicFramePr>
          <p:nvPr/>
        </p:nvGraphicFramePr>
        <p:xfrm>
          <a:off x="1331640" y="5661248"/>
          <a:ext cx="28590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0" name="Équation" r:id="rId6" imgW="977760" imgH="203040" progId="Equation.3">
                  <p:embed/>
                </p:oleObj>
              </mc:Choice>
              <mc:Fallback>
                <p:oleObj name="Équation" r:id="rId6" imgW="97776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5661248"/>
                        <a:ext cx="2859088" cy="593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115616" y="4509120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 = 1/100 = 0,01 mm </a:t>
            </a:r>
            <a:endParaRPr lang="fr-FR" sz="2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5148064" y="1844824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 = 0,5/100 = 0,005 mm </a:t>
            </a:r>
            <a:endParaRPr lang="fr-FR" sz="2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508104" y="4581128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 = 0,5/50 = 0,01 mm </a:t>
            </a:r>
            <a:endParaRPr lang="fr-FR" sz="2800" dirty="0"/>
          </a:p>
        </p:txBody>
      </p:sp>
      <p:graphicFrame>
        <p:nvGraphicFramePr>
          <p:cNvPr id="99332" name="Object 2"/>
          <p:cNvGraphicFramePr>
            <a:graphicFrameLocks noChangeAspect="1"/>
          </p:cNvGraphicFramePr>
          <p:nvPr/>
        </p:nvGraphicFramePr>
        <p:xfrm>
          <a:off x="5392738" y="765175"/>
          <a:ext cx="334168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1" name="Équation" r:id="rId8" imgW="1143000" imgH="203040" progId="Equation.3">
                  <p:embed/>
                </p:oleObj>
              </mc:Choice>
              <mc:Fallback>
                <p:oleObj name="Équation" r:id="rId8" imgW="114300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738" y="765175"/>
                        <a:ext cx="3341687" cy="593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lèche vers le bas 18"/>
          <p:cNvSpPr/>
          <p:nvPr/>
        </p:nvSpPr>
        <p:spPr>
          <a:xfrm>
            <a:off x="7092280" y="5229200"/>
            <a:ext cx="14401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vers le bas 19"/>
          <p:cNvSpPr/>
          <p:nvPr/>
        </p:nvSpPr>
        <p:spPr>
          <a:xfrm>
            <a:off x="2555776" y="5157192"/>
            <a:ext cx="14401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e bas 20"/>
          <p:cNvSpPr/>
          <p:nvPr/>
        </p:nvSpPr>
        <p:spPr>
          <a:xfrm flipV="1">
            <a:off x="6876256" y="1556792"/>
            <a:ext cx="14401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467544" y="189012"/>
            <a:ext cx="8013700" cy="647700"/>
          </a:xfrm>
        </p:spPr>
        <p:txBody>
          <a:bodyPr>
            <a:noAutofit/>
          </a:bodyPr>
          <a:lstStyle/>
          <a:p>
            <a:r>
              <a:rPr lang="fr-FR" dirty="0" smtClean="0"/>
              <a:t>Types de mesure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4920" y="1700808"/>
            <a:ext cx="1958941" cy="1303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 descr="C:\Users\dsarmeo\AppData\Local\Microsoft\Windows\Temporary Internet Files\Content.IE5\0CTJ6EZ4\MC900279004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8856" y="3645024"/>
            <a:ext cx="1541678" cy="1811426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25080" y="3861048"/>
            <a:ext cx="12287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7281" name="Object 5"/>
          <p:cNvGraphicFramePr>
            <a:graphicFrameLocks noChangeAspect="1"/>
          </p:cNvGraphicFramePr>
          <p:nvPr/>
        </p:nvGraphicFramePr>
        <p:xfrm>
          <a:off x="6210300" y="2565400"/>
          <a:ext cx="12954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7" name="Équation" r:id="rId6" imgW="457200" imgH="393480" progId="Equation.3">
                  <p:embed/>
                </p:oleObj>
              </mc:Choice>
              <mc:Fallback>
                <p:oleObj name="Équation" r:id="rId6" imgW="45720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2565400"/>
                        <a:ext cx="1295400" cy="1119188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5796136" y="4293096"/>
            <a:ext cx="2664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Indirectement</a:t>
            </a:r>
            <a:r>
              <a:rPr lang="fr-FR" sz="2800" dirty="0" smtClean="0"/>
              <a:t> par relation mathématique</a:t>
            </a:r>
            <a:endParaRPr lang="fr-FR" sz="2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259632" y="5661248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Par lecture </a:t>
            </a:r>
            <a:r>
              <a:rPr lang="fr-FR" sz="2800" b="1" dirty="0" smtClean="0"/>
              <a:t>directe</a:t>
            </a:r>
            <a:endParaRPr lang="fr-FR" sz="2800" b="1" dirty="0"/>
          </a:p>
        </p:txBody>
      </p:sp>
      <p:cxnSp>
        <p:nvCxnSpPr>
          <p:cNvPr id="10" name="Connecteur droit 9"/>
          <p:cNvCxnSpPr/>
          <p:nvPr/>
        </p:nvCxnSpPr>
        <p:spPr>
          <a:xfrm rot="16200000" flipH="1">
            <a:off x="2807804" y="3969060"/>
            <a:ext cx="4464496" cy="720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Grandeur physique</a:t>
            </a:r>
            <a:endParaRPr lang="fr-FR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3501008"/>
            <a:ext cx="3131840" cy="221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84984"/>
            <a:ext cx="2975223" cy="210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4" cstate="print"/>
          <a:srcRect l="25632" r="27765"/>
          <a:stretch>
            <a:fillRect/>
          </a:stretch>
        </p:blipFill>
        <p:spPr bwMode="auto">
          <a:xfrm>
            <a:off x="3347864" y="1268760"/>
            <a:ext cx="2088232" cy="336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827584" y="5661248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Mesurable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084168" y="580526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Calculable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grandeurs</a:t>
            </a:r>
            <a:endParaRPr lang="fr-F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132856"/>
            <a:ext cx="2638400" cy="229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971600" y="2348880"/>
            <a:ext cx="43924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Arithmétique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Algébrique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Vectorielle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Extensive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Intensive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Fondamentale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Dérivée</a:t>
            </a:r>
          </a:p>
          <a:p>
            <a:endParaRPr lang="fr-FR" sz="2800" dirty="0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6927792" y="2636912"/>
            <a:ext cx="0" cy="2160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148751"/>
              </p:ext>
            </p:extLst>
          </p:nvPr>
        </p:nvGraphicFramePr>
        <p:xfrm>
          <a:off x="6660232" y="2636912"/>
          <a:ext cx="149063" cy="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9" name="Équation" r:id="rId4" imgW="139680" imgH="215640" progId="Equation.3">
                  <p:embed/>
                </p:oleObj>
              </mc:Choice>
              <mc:Fallback>
                <p:oleObj name="Équation" r:id="rId4" imgW="13968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2636912"/>
                        <a:ext cx="149063" cy="230312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176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grandeurs fondamentales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67544" y="1988840"/>
            <a:ext cx="813690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fr-FR" sz="2800" dirty="0" smtClean="0"/>
              <a:t>Mesurer = comparer à une référence (étalon)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fr-FR" sz="2800" dirty="0" smtClean="0"/>
              <a:t>Indication unité obligatoire (</a:t>
            </a:r>
            <a:r>
              <a:rPr lang="fr-FR" sz="2800" dirty="0" smtClean="0">
                <a:solidFill>
                  <a:srgbClr val="FF0000"/>
                </a:solidFill>
              </a:rPr>
              <a:t>sinon</a:t>
            </a:r>
            <a:r>
              <a:rPr lang="fr-FR" sz="2800" dirty="0" smtClean="0"/>
              <a:t> pas de sens)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Choix des unités = convention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 smtClean="0"/>
          </a:p>
          <a:p>
            <a:pPr marL="514350" indent="-514350"/>
            <a:endParaRPr lang="fr-FR" sz="2800" dirty="0" smtClean="0"/>
          </a:p>
          <a:p>
            <a:endParaRPr lang="fr-FR" sz="2800" dirty="0"/>
          </a:p>
        </p:txBody>
      </p:sp>
      <p:sp>
        <p:nvSpPr>
          <p:cNvPr id="6" name="Flèche vers le bas 5"/>
          <p:cNvSpPr/>
          <p:nvPr/>
        </p:nvSpPr>
        <p:spPr>
          <a:xfrm>
            <a:off x="4283968" y="4365104"/>
            <a:ext cx="288032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5148064" y="4869160"/>
            <a:ext cx="1296144" cy="792088"/>
            <a:chOff x="5364088" y="4653136"/>
            <a:chExt cx="1296144" cy="792088"/>
          </a:xfrm>
        </p:grpSpPr>
        <p:sp>
          <p:nvSpPr>
            <p:cNvPr id="12" name="Ellipse 11"/>
            <p:cNvSpPr/>
            <p:nvPr/>
          </p:nvSpPr>
          <p:spPr>
            <a:xfrm>
              <a:off x="5364088" y="4653136"/>
              <a:ext cx="1296144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436096" y="479715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bg1"/>
                  </a:solidFill>
                </a:rPr>
                <a:t>MTS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259632" y="4869160"/>
            <a:ext cx="1296144" cy="792088"/>
            <a:chOff x="5364088" y="4653136"/>
            <a:chExt cx="1296144" cy="792088"/>
          </a:xfrm>
        </p:grpSpPr>
        <p:sp>
          <p:nvSpPr>
            <p:cNvPr id="16" name="Ellipse 15"/>
            <p:cNvSpPr/>
            <p:nvPr/>
          </p:nvSpPr>
          <p:spPr>
            <a:xfrm>
              <a:off x="5364088" y="4653136"/>
              <a:ext cx="1296144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436096" y="479715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bg1"/>
                  </a:solidFill>
                </a:rPr>
                <a:t>CGS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2915816" y="5445224"/>
            <a:ext cx="1728192" cy="1242139"/>
            <a:chOff x="5364088" y="4653136"/>
            <a:chExt cx="1296144" cy="1098123"/>
          </a:xfrm>
        </p:grpSpPr>
        <p:sp>
          <p:nvSpPr>
            <p:cNvPr id="20" name="Ellipse 19"/>
            <p:cNvSpPr/>
            <p:nvPr/>
          </p:nvSpPr>
          <p:spPr>
            <a:xfrm>
              <a:off x="5364088" y="4653136"/>
              <a:ext cx="1296144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436096" y="4797152"/>
              <a:ext cx="10081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bg1"/>
                  </a:solidFill>
                </a:rPr>
                <a:t>MKSA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7092280" y="5589240"/>
            <a:ext cx="1296144" cy="792088"/>
            <a:chOff x="5364088" y="4653136"/>
            <a:chExt cx="1296144" cy="792088"/>
          </a:xfrm>
        </p:grpSpPr>
        <p:sp>
          <p:nvSpPr>
            <p:cNvPr id="23" name="Ellipse 22"/>
            <p:cNvSpPr/>
            <p:nvPr/>
          </p:nvSpPr>
          <p:spPr>
            <a:xfrm>
              <a:off x="5364088" y="4653136"/>
              <a:ext cx="1296144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36096" y="479715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bg1"/>
                  </a:solidFill>
                </a:rPr>
                <a:t>SI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grandeurs fondamentales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3068960"/>
            <a:ext cx="81369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spcAft>
                <a:spcPts val="1200"/>
              </a:spcAft>
            </a:pPr>
            <a:r>
              <a:rPr lang="fr-FR" sz="2800" dirty="0" smtClean="0"/>
              <a:t>Associer à une grandeur fondamentale</a:t>
            </a:r>
          </a:p>
          <a:p>
            <a:pPr marL="514350" indent="-514350" algn="ctr">
              <a:spcAft>
                <a:spcPts val="1200"/>
              </a:spcAft>
            </a:pPr>
            <a:r>
              <a:rPr lang="fr-FR" sz="2800" dirty="0" smtClean="0"/>
              <a:t> une unité de base</a:t>
            </a:r>
          </a:p>
          <a:p>
            <a:pPr marL="514350" indent="-514350"/>
            <a:endParaRPr lang="fr-FR" sz="2800" dirty="0" smtClean="0"/>
          </a:p>
          <a:p>
            <a:endParaRPr lang="fr-FR" sz="2800" dirty="0"/>
          </a:p>
        </p:txBody>
      </p:sp>
      <p:sp>
        <p:nvSpPr>
          <p:cNvPr id="6" name="Flèche vers le bas 5"/>
          <p:cNvSpPr/>
          <p:nvPr/>
        </p:nvSpPr>
        <p:spPr>
          <a:xfrm>
            <a:off x="4283968" y="4365104"/>
            <a:ext cx="288032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13"/>
          <p:cNvGrpSpPr/>
          <p:nvPr/>
        </p:nvGrpSpPr>
        <p:grpSpPr>
          <a:xfrm>
            <a:off x="5148064" y="4653136"/>
            <a:ext cx="1728192" cy="1314147"/>
            <a:chOff x="5364088" y="4653136"/>
            <a:chExt cx="1296144" cy="1098123"/>
          </a:xfrm>
        </p:grpSpPr>
        <p:sp>
          <p:nvSpPr>
            <p:cNvPr id="12" name="Ellipse 11"/>
            <p:cNvSpPr/>
            <p:nvPr/>
          </p:nvSpPr>
          <p:spPr>
            <a:xfrm>
              <a:off x="5364088" y="4653136"/>
              <a:ext cx="1296144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436096" y="4797152"/>
              <a:ext cx="10081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bg1"/>
                  </a:solidFill>
                </a:rPr>
                <a:t>MTS (3)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e 14"/>
          <p:cNvGrpSpPr/>
          <p:nvPr/>
        </p:nvGrpSpPr>
        <p:grpSpPr>
          <a:xfrm>
            <a:off x="899592" y="4653136"/>
            <a:ext cx="1656184" cy="1314147"/>
            <a:chOff x="5364088" y="4653136"/>
            <a:chExt cx="1296144" cy="1098123"/>
          </a:xfrm>
        </p:grpSpPr>
        <p:sp>
          <p:nvSpPr>
            <p:cNvPr id="16" name="Ellipse 15"/>
            <p:cNvSpPr/>
            <p:nvPr/>
          </p:nvSpPr>
          <p:spPr>
            <a:xfrm>
              <a:off x="5364088" y="4653136"/>
              <a:ext cx="1296144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436096" y="4797152"/>
              <a:ext cx="10081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bg1"/>
                  </a:solidFill>
                </a:rPr>
                <a:t>CGS (3)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e 18"/>
          <p:cNvGrpSpPr/>
          <p:nvPr/>
        </p:nvGrpSpPr>
        <p:grpSpPr>
          <a:xfrm>
            <a:off x="2699792" y="5301208"/>
            <a:ext cx="2088232" cy="1261025"/>
            <a:chOff x="5364088" y="4653136"/>
            <a:chExt cx="1296144" cy="987504"/>
          </a:xfrm>
        </p:grpSpPr>
        <p:sp>
          <p:nvSpPr>
            <p:cNvPr id="20" name="Ellipse 19"/>
            <p:cNvSpPr/>
            <p:nvPr/>
          </p:nvSpPr>
          <p:spPr>
            <a:xfrm>
              <a:off x="5364088" y="4653136"/>
              <a:ext cx="1296144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436096" y="4797154"/>
              <a:ext cx="1008112" cy="843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bg1"/>
                  </a:solidFill>
                </a:rPr>
                <a:t>MKSA (4)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e 21"/>
          <p:cNvGrpSpPr/>
          <p:nvPr/>
        </p:nvGrpSpPr>
        <p:grpSpPr>
          <a:xfrm>
            <a:off x="7092280" y="5589240"/>
            <a:ext cx="1296144" cy="792088"/>
            <a:chOff x="5364088" y="4653136"/>
            <a:chExt cx="1296144" cy="792088"/>
          </a:xfrm>
        </p:grpSpPr>
        <p:sp>
          <p:nvSpPr>
            <p:cNvPr id="23" name="Ellipse 22"/>
            <p:cNvSpPr/>
            <p:nvPr/>
          </p:nvSpPr>
          <p:spPr>
            <a:xfrm>
              <a:off x="5364088" y="4653136"/>
              <a:ext cx="1296144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36096" y="479715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bg1"/>
                  </a:solidFill>
                </a:rPr>
                <a:t>SI (7)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402" name="Picture 2" descr="C:\Users\dsarmeo\AppData\Local\Microsoft\Windows\Temporary Internet Files\Content.IE5\0CTJ6EZ4\MC9003844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196752"/>
            <a:ext cx="1471270" cy="18352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Les grandeurs fondamentales (SI)</a:t>
            </a:r>
            <a:endParaRPr lang="fr-FR" dirty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31155"/>
              </p:ext>
            </p:extLst>
          </p:nvPr>
        </p:nvGraphicFramePr>
        <p:xfrm>
          <a:off x="152215" y="1055712"/>
          <a:ext cx="8856984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7"/>
                <a:gridCol w="2560556"/>
                <a:gridCol w="2552011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Grandeur/Dimension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Unité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Symbole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Longueur / (L)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mètre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m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Masse / (M)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kilogramme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kg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Temps / (T)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seconde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s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Intensité électrique /</a:t>
                      </a:r>
                      <a:r>
                        <a:rPr lang="fr-FR" sz="2800" baseline="0" dirty="0" smtClean="0"/>
                        <a:t> (I)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Ampère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A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Température / (</a:t>
                      </a:r>
                      <a:r>
                        <a:rPr lang="fr-FR" sz="2800" dirty="0" smtClean="0">
                          <a:sym typeface="Symbol"/>
                        </a:rPr>
                        <a:t></a:t>
                      </a:r>
                      <a:r>
                        <a:rPr lang="fr-FR" sz="2800" dirty="0" smtClean="0"/>
                        <a:t>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Kelvin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K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Intensité lumineuse / (</a:t>
                      </a:r>
                      <a:r>
                        <a:rPr lang="fr-FR" sz="2800" dirty="0" smtClean="0">
                          <a:sym typeface="Symbol"/>
                        </a:rPr>
                        <a:t>J)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candela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cd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Quantité de matière / (N)</a:t>
                      </a:r>
                      <a:r>
                        <a:rPr lang="fr-FR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mole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mol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Angle plat 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radian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rd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Angle solide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stéradian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sr</a:t>
                      </a:r>
                      <a:endParaRPr lang="fr-FR" sz="2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Connecteur droit 14"/>
          <p:cNvCxnSpPr/>
          <p:nvPr/>
        </p:nvCxnSpPr>
        <p:spPr>
          <a:xfrm>
            <a:off x="138568" y="5191232"/>
            <a:ext cx="8964488" cy="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7552</TotalTime>
  <Words>874</Words>
  <Application>Microsoft Office PowerPoint</Application>
  <PresentationFormat>Affichage à l'écran (4:3)</PresentationFormat>
  <Paragraphs>221</Paragraphs>
  <Slides>48</Slides>
  <Notes>2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0" baseType="lpstr">
      <vt:lpstr>Thème Office</vt:lpstr>
      <vt:lpstr>Équation</vt:lpstr>
      <vt:lpstr>Introduction: Unités - Incertitudes  Chap I</vt:lpstr>
      <vt:lpstr>Objectifs</vt:lpstr>
      <vt:lpstr>Présentation PowerPoint</vt:lpstr>
      <vt:lpstr>Mesures de grandeurs physiques </vt:lpstr>
      <vt:lpstr>Grandeur physique</vt:lpstr>
      <vt:lpstr>Les différentes grandeurs</vt:lpstr>
      <vt:lpstr>Les grandeurs fondamentales</vt:lpstr>
      <vt:lpstr>Les grandeurs fondamentales</vt:lpstr>
      <vt:lpstr>Les grandeurs fondamentales (SI)</vt:lpstr>
      <vt:lpstr>Présentation PowerPoint</vt:lpstr>
      <vt:lpstr>Présentation PowerPoint</vt:lpstr>
      <vt:lpstr>Les grandeurs dérivées</vt:lpstr>
      <vt:lpstr>Quelques grandeurs dérivées</vt:lpstr>
      <vt:lpstr>Les grandeurs dérivées</vt:lpstr>
      <vt:lpstr>L’équation aux dimensions Analyse dimensionnelle</vt:lpstr>
      <vt:lpstr>L’équation aux dimensions Analyse dimensionnelle</vt:lpstr>
      <vt:lpstr>L’équation aux dimensions Analyse dimensionnelle</vt:lpstr>
      <vt:lpstr>Intérêts de l’équation aux dimensions</vt:lpstr>
      <vt:lpstr>Analyse dimensionnelle Exercice</vt:lpstr>
      <vt:lpstr>Analyse dimensionnelle Exercice</vt:lpstr>
      <vt:lpstr>Notion de moment d’une force</vt:lpstr>
      <vt:lpstr>Notion de moment d’une force</vt:lpstr>
      <vt:lpstr>Notion de moment d’une force</vt:lpstr>
      <vt:lpstr>Notion de moment d’un couple de forces (= couple)</vt:lpstr>
      <vt:lpstr>Clés dynamométriques</vt:lpstr>
      <vt:lpstr>Calcul d’erreur </vt:lpstr>
      <vt:lpstr>Calcul d’erreur</vt:lpstr>
      <vt:lpstr>Type d’erreur</vt:lpstr>
      <vt:lpstr>Incertitude absolue (G)</vt:lpstr>
      <vt:lpstr>Incertitude absolue (G)</vt:lpstr>
      <vt:lpstr>Incertitude relative</vt:lpstr>
      <vt:lpstr>Types de mesure</vt:lpstr>
      <vt:lpstr>Incertitude mesure directe</vt:lpstr>
      <vt:lpstr>Précision = Sensibilité</vt:lpstr>
      <vt:lpstr>Pied à coulisse</vt:lpstr>
      <vt:lpstr>Exemples mesure pied à coulisse</vt:lpstr>
      <vt:lpstr>Exemples mesure pied à coulisse</vt:lpstr>
      <vt:lpstr>Pied à coulisse</vt:lpstr>
      <vt:lpstr>Exemples mesure pied à coulisse</vt:lpstr>
      <vt:lpstr>Exemples mesure pied à coulisse</vt:lpstr>
      <vt:lpstr>Exemples mesure pied à coulisse</vt:lpstr>
      <vt:lpstr>Exemples mesure pied à coulisse</vt:lpstr>
      <vt:lpstr>Description Palmer</vt:lpstr>
      <vt:lpstr>Micromètre de PALMER</vt:lpstr>
      <vt:lpstr>Description « Palmer »</vt:lpstr>
      <vt:lpstr>Palmer</vt:lpstr>
      <vt:lpstr>« Palmer »</vt:lpstr>
      <vt:lpstr>Types de mesure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dsarmeo</dc:creator>
  <cp:lastModifiedBy>Thibault Chabert</cp:lastModifiedBy>
  <cp:revision>549</cp:revision>
  <dcterms:created xsi:type="dcterms:W3CDTF">2011-06-21T06:12:48Z</dcterms:created>
  <dcterms:modified xsi:type="dcterms:W3CDTF">2015-09-16T15:51:36Z</dcterms:modified>
</cp:coreProperties>
</file>